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7" r:id="rId2"/>
    <p:sldId id="258" r:id="rId3"/>
    <p:sldId id="391" r:id="rId4"/>
    <p:sldId id="259" r:id="rId5"/>
    <p:sldId id="260" r:id="rId6"/>
    <p:sldId id="261" r:id="rId7"/>
    <p:sldId id="262" r:id="rId8"/>
    <p:sldId id="267" r:id="rId9"/>
    <p:sldId id="268" r:id="rId10"/>
    <p:sldId id="392" r:id="rId11"/>
    <p:sldId id="271" r:id="rId12"/>
    <p:sldId id="272"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6" r:id="rId26"/>
    <p:sldId id="287" r:id="rId27"/>
    <p:sldId id="288" r:id="rId28"/>
    <p:sldId id="290" r:id="rId29"/>
    <p:sldId id="301" r:id="rId30"/>
    <p:sldId id="302" r:id="rId31"/>
    <p:sldId id="303" r:id="rId32"/>
    <p:sldId id="304" r:id="rId33"/>
    <p:sldId id="305" r:id="rId34"/>
    <p:sldId id="306" r:id="rId35"/>
    <p:sldId id="307" r:id="rId36"/>
    <p:sldId id="393" r:id="rId37"/>
    <p:sldId id="394" r:id="rId38"/>
    <p:sldId id="395" r:id="rId39"/>
    <p:sldId id="396" r:id="rId40"/>
    <p:sldId id="318" r:id="rId41"/>
    <p:sldId id="331"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97" r:id="rId57"/>
    <p:sldId id="398" r:id="rId58"/>
    <p:sldId id="399" r:id="rId59"/>
    <p:sldId id="400" r:id="rId60"/>
    <p:sldId id="401" r:id="rId61"/>
    <p:sldId id="352" r:id="rId62"/>
    <p:sldId id="353" r:id="rId63"/>
    <p:sldId id="354" r:id="rId64"/>
    <p:sldId id="355" r:id="rId65"/>
    <p:sldId id="356" r:id="rId66"/>
    <p:sldId id="357" r:id="rId67"/>
    <p:sldId id="368" r:id="rId68"/>
    <p:sldId id="369" r:id="rId69"/>
    <p:sldId id="370" r:id="rId70"/>
    <p:sldId id="372" r:id="rId71"/>
    <p:sldId id="373"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90" r:id="rId88"/>
    <p:sldId id="40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2" y="-9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55E43-F65F-438D-829C-81B6B92E58FC}"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9477E-D67F-441B-B7A1-268DBAA7E4EF}" type="slidenum">
              <a:rPr lang="en-US" smtClean="0"/>
              <a:t>‹#›</a:t>
            </a:fld>
            <a:endParaRPr lang="en-US"/>
          </a:p>
        </p:txBody>
      </p:sp>
    </p:spTree>
    <p:extLst>
      <p:ext uri="{BB962C8B-B14F-4D97-AF65-F5344CB8AC3E}">
        <p14:creationId xmlns:p14="http://schemas.microsoft.com/office/powerpoint/2010/main" val="142266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10</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36</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37</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38</a:t>
            </a:fld>
            <a:endParaRPr lang="en-US"/>
          </a:p>
        </p:txBody>
      </p:sp>
    </p:spTree>
    <p:extLst>
      <p:ext uri="{BB962C8B-B14F-4D97-AF65-F5344CB8AC3E}">
        <p14:creationId xmlns:p14="http://schemas.microsoft.com/office/powerpoint/2010/main" val="283245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39</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40</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41</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42</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43</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44</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45</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BD8F1-A4E5-4045-9B4C-51775B23D989}" type="slidenum">
              <a:rPr lang="en-US" altLang="en-US"/>
              <a:pPr/>
              <a:t>16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FNMA Mortgage---Power of Sale provision in paragraph 22.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46</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47</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48</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49</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50</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51</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52</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53</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54</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55</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29</a:t>
            </a:fld>
            <a:endParaRPr lang="en-US"/>
          </a:p>
        </p:txBody>
      </p:sp>
    </p:spTree>
    <p:extLst>
      <p:ext uri="{BB962C8B-B14F-4D97-AF65-F5344CB8AC3E}">
        <p14:creationId xmlns:p14="http://schemas.microsoft.com/office/powerpoint/2010/main" val="3088239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56</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57</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58</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59</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60</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61</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62</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63</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64</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65</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30</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66</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67</a:t>
            </a:fld>
            <a:endParaRPr lang="en-US"/>
          </a:p>
        </p:txBody>
      </p:sp>
    </p:spTree>
    <p:extLst>
      <p:ext uri="{BB962C8B-B14F-4D97-AF65-F5344CB8AC3E}">
        <p14:creationId xmlns:p14="http://schemas.microsoft.com/office/powerpoint/2010/main" val="2368681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68</a:t>
            </a:fld>
            <a:endParaRPr lang="en-US"/>
          </a:p>
        </p:txBody>
      </p:sp>
    </p:spTree>
    <p:extLst>
      <p:ext uri="{BB962C8B-B14F-4D97-AF65-F5344CB8AC3E}">
        <p14:creationId xmlns:p14="http://schemas.microsoft.com/office/powerpoint/2010/main" val="2368681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69</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70</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71</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72</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73</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74</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75</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31</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76</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77</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78</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79</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80</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81</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82</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83</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84</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85</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32</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86</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87</a:t>
            </a:fld>
            <a:endParaRPr lang="en-US"/>
          </a:p>
        </p:txBody>
      </p:sp>
    </p:spTree>
    <p:extLst>
      <p:ext uri="{BB962C8B-B14F-4D97-AF65-F5344CB8AC3E}">
        <p14:creationId xmlns:p14="http://schemas.microsoft.com/office/powerpoint/2010/main" val="306738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33</a:t>
            </a:fld>
            <a:endParaRPr lang="en-US"/>
          </a:p>
        </p:txBody>
      </p:sp>
    </p:spTree>
    <p:extLst>
      <p:ext uri="{BB962C8B-B14F-4D97-AF65-F5344CB8AC3E}">
        <p14:creationId xmlns:p14="http://schemas.microsoft.com/office/powerpoint/2010/main" val="240756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34</a:t>
            </a:fld>
            <a:endParaRPr lang="en-US"/>
          </a:p>
        </p:txBody>
      </p:sp>
    </p:spTree>
    <p:extLst>
      <p:ext uri="{BB962C8B-B14F-4D97-AF65-F5344CB8AC3E}">
        <p14:creationId xmlns:p14="http://schemas.microsoft.com/office/powerpoint/2010/main" val="308823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177F-59FA-4878-8CA0-6233EEE187E7}" type="slidenum">
              <a:rPr lang="en-US" smtClean="0"/>
              <a:t>35</a:t>
            </a:fld>
            <a:endParaRPr lang="en-US"/>
          </a:p>
        </p:txBody>
      </p:sp>
    </p:spTree>
    <p:extLst>
      <p:ext uri="{BB962C8B-B14F-4D97-AF65-F5344CB8AC3E}">
        <p14:creationId xmlns:p14="http://schemas.microsoft.com/office/powerpoint/2010/main" val="240756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25F9B-D442-4BCA-99AD-0C5359B21A15}"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337953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25F9B-D442-4BCA-99AD-0C5359B21A15}"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15166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25F9B-D442-4BCA-99AD-0C5359B21A15}"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249273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25F9B-D442-4BCA-99AD-0C5359B21A15}"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339870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25F9B-D442-4BCA-99AD-0C5359B21A15}"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13658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25F9B-D442-4BCA-99AD-0C5359B21A15}"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242787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25F9B-D442-4BCA-99AD-0C5359B21A15}"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257236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25F9B-D442-4BCA-99AD-0C5359B21A15}"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241124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25F9B-D442-4BCA-99AD-0C5359B21A15}"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131034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25F9B-D442-4BCA-99AD-0C5359B21A15}"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116560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25F9B-D442-4BCA-99AD-0C5359B21A15}"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52C7C-2BDF-433D-9C6C-26C8C5EED872}" type="slidenum">
              <a:rPr lang="en-US" smtClean="0"/>
              <a:t>‹#›</a:t>
            </a:fld>
            <a:endParaRPr lang="en-US"/>
          </a:p>
        </p:txBody>
      </p:sp>
    </p:spTree>
    <p:extLst>
      <p:ext uri="{BB962C8B-B14F-4D97-AF65-F5344CB8AC3E}">
        <p14:creationId xmlns:p14="http://schemas.microsoft.com/office/powerpoint/2010/main" val="148900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25F9B-D442-4BCA-99AD-0C5359B21A15}"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52C7C-2BDF-433D-9C6C-26C8C5EED872}" type="slidenum">
              <a:rPr lang="en-US" smtClean="0"/>
              <a:t>‹#›</a:t>
            </a:fld>
            <a:endParaRPr lang="en-US"/>
          </a:p>
        </p:txBody>
      </p:sp>
    </p:spTree>
    <p:extLst>
      <p:ext uri="{BB962C8B-B14F-4D97-AF65-F5344CB8AC3E}">
        <p14:creationId xmlns:p14="http://schemas.microsoft.com/office/powerpoint/2010/main" val="296533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a:bodyPr>
          <a:lstStyle/>
          <a:p>
            <a:r>
              <a:rPr lang="en-US" altLang="en-US" sz="4000" b="1" dirty="0" smtClean="0">
                <a:solidFill>
                  <a:schemeClr val="tx1"/>
                </a:solidFill>
              </a:rPr>
              <a:t>Collection and Foreclosure Update</a:t>
            </a:r>
            <a:endParaRPr lang="en-US" altLang="en-US" sz="4000" b="1" dirty="0">
              <a:solidFill>
                <a:schemeClr val="tx1"/>
              </a:solidFill>
            </a:endParaRPr>
          </a:p>
        </p:txBody>
      </p:sp>
      <p:sp>
        <p:nvSpPr>
          <p:cNvPr id="2055" name="Text Box 7"/>
          <p:cNvSpPr txBox="1">
            <a:spLocks noChangeArrowheads="1"/>
          </p:cNvSpPr>
          <p:nvPr/>
        </p:nvSpPr>
        <p:spPr bwMode="auto">
          <a:xfrm>
            <a:off x="3962400" y="2286000"/>
            <a:ext cx="457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b="1" dirty="0">
                <a:latin typeface="Times New Roman" pitchFamily="18" charset="0"/>
              </a:rPr>
              <a:t>Michael R. Vieira, </a:t>
            </a:r>
            <a:r>
              <a:rPr lang="en-US" altLang="en-US" sz="2800" b="1" dirty="0" smtClean="0">
                <a:latin typeface="Times New Roman" pitchFamily="18" charset="0"/>
              </a:rPr>
              <a:t>Esq.</a:t>
            </a:r>
            <a:endParaRPr lang="en-US" altLang="en-US" sz="2800" b="1" dirty="0">
              <a:latin typeface="Times New Roman" pitchFamily="18" charset="0"/>
            </a:endParaRPr>
          </a:p>
          <a:p>
            <a:pPr eaLnBrk="1" hangingPunct="1">
              <a:spcBef>
                <a:spcPct val="50000"/>
              </a:spcBef>
            </a:pPr>
            <a:r>
              <a:rPr lang="en-US" altLang="en-US" sz="2800" b="1" dirty="0">
                <a:latin typeface="Times New Roman" pitchFamily="18" charset="0"/>
              </a:rPr>
              <a:t>Ashford &amp; Wriston LLP</a:t>
            </a:r>
          </a:p>
          <a:p>
            <a:pPr eaLnBrk="1" hangingPunct="1">
              <a:spcBef>
                <a:spcPct val="50000"/>
              </a:spcBef>
            </a:pPr>
            <a:r>
              <a:rPr lang="en-US" altLang="en-US" sz="2800" b="1" dirty="0">
                <a:latin typeface="Times New Roman" pitchFamily="18" charset="0"/>
              </a:rPr>
              <a:t>(808) 539-0489</a:t>
            </a:r>
          </a:p>
          <a:p>
            <a:pPr eaLnBrk="1" hangingPunct="1">
              <a:spcBef>
                <a:spcPct val="50000"/>
              </a:spcBef>
            </a:pPr>
            <a:r>
              <a:rPr lang="en-US" altLang="en-US" sz="2800" b="1" dirty="0">
                <a:latin typeface="Times New Roman" pitchFamily="18" charset="0"/>
              </a:rPr>
              <a:t>mvieira@awlaw.com</a:t>
            </a:r>
          </a:p>
        </p:txBody>
      </p:sp>
      <p:pic>
        <p:nvPicPr>
          <p:cNvPr id="6" name="Picture 6" descr="G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1981200"/>
            <a:ext cx="2514600" cy="3669089"/>
          </a:xfrm>
          <a:prstGeom prst="rect">
            <a:avLst/>
          </a:prstGeom>
        </p:spPr>
      </p:pic>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671942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espei.com/wp-content/uploads/2013/05/equipmentprotectio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4568951" cy="4568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57412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solidFill>
                  <a:schemeClr val="tx1"/>
                </a:solidFill>
              </a:rPr>
              <a:t>Foreclosure 101</a:t>
            </a:r>
          </a:p>
        </p:txBody>
      </p:sp>
      <p:sp>
        <p:nvSpPr>
          <p:cNvPr id="10243" name="Rectangle 3"/>
          <p:cNvSpPr>
            <a:spLocks noGrp="1" noChangeArrowheads="1"/>
          </p:cNvSpPr>
          <p:nvPr>
            <p:ph idx="1"/>
          </p:nvPr>
        </p:nvSpPr>
        <p:spPr/>
        <p:txBody>
          <a:bodyPr/>
          <a:lstStyle/>
          <a:p>
            <a:r>
              <a:rPr lang="en-US" altLang="en-US"/>
              <a:t>An action for the collection of a debt secured by the mortgagor’s interest in property.</a:t>
            </a:r>
          </a:p>
          <a:p>
            <a:r>
              <a:rPr lang="en-US" altLang="en-US"/>
              <a:t>Promissory Note</a:t>
            </a:r>
          </a:p>
          <a:p>
            <a:r>
              <a:rPr lang="en-US" altLang="en-US"/>
              <a:t>Mortgage</a:t>
            </a:r>
          </a:p>
          <a:p>
            <a:r>
              <a:rPr lang="en-US" altLang="en-US"/>
              <a:t>Action reduces the mortgagee’s claim to judgment and forces the sale of the mortgaged property to satisfy the debt.</a:t>
            </a:r>
          </a:p>
          <a:p>
            <a:pPr>
              <a:buFont typeface="Wingdings" pitchFamily="2" charset="2"/>
              <a:buNone/>
            </a:pPr>
            <a:endParaRPr lang="en-US" altLang="en-US"/>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934202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altLang="en-US" sz="4000" dirty="0">
                <a:solidFill>
                  <a:schemeClr val="tx1"/>
                </a:solidFill>
              </a:rPr>
              <a:t>Foreclosures Wipe Out Junior Liens</a:t>
            </a:r>
          </a:p>
        </p:txBody>
      </p:sp>
      <p:sp>
        <p:nvSpPr>
          <p:cNvPr id="62467" name="Rectangle 3"/>
          <p:cNvSpPr>
            <a:spLocks noGrp="1" noChangeArrowheads="1"/>
          </p:cNvSpPr>
          <p:nvPr>
            <p:ph idx="1"/>
          </p:nvPr>
        </p:nvSpPr>
        <p:spPr/>
        <p:txBody>
          <a:bodyPr/>
          <a:lstStyle/>
          <a:p>
            <a:r>
              <a:rPr lang="en-US" altLang="en-US" dirty="0"/>
              <a:t>Hypothetical 1</a:t>
            </a:r>
          </a:p>
          <a:p>
            <a:r>
              <a:rPr lang="en-US" altLang="en-US" dirty="0" smtClean="0"/>
              <a:t>Bank’s mortgage </a:t>
            </a:r>
            <a:r>
              <a:rPr lang="en-US" altLang="en-US" dirty="0"/>
              <a:t>(recorded on January 1, 2000).</a:t>
            </a:r>
          </a:p>
          <a:p>
            <a:r>
              <a:rPr lang="en-US" altLang="en-US" dirty="0"/>
              <a:t>Lender 2’s second mortgage (recorded in December 2000).</a:t>
            </a:r>
          </a:p>
          <a:p>
            <a:r>
              <a:rPr lang="en-US" altLang="en-US" dirty="0" smtClean="0"/>
              <a:t>Bank’s foreclosure </a:t>
            </a:r>
            <a:r>
              <a:rPr lang="en-US" altLang="en-US" dirty="0"/>
              <a:t>wipes out Lender 2’s mortgage.</a:t>
            </a:r>
          </a:p>
          <a:p>
            <a:r>
              <a:rPr lang="en-US" altLang="en-US" dirty="0"/>
              <a:t>Buyer takes free and clear.</a:t>
            </a:r>
          </a:p>
          <a:p>
            <a:endParaRPr lang="en-US" alt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019603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n-US" altLang="en-US" sz="4000" dirty="0">
                <a:solidFill>
                  <a:schemeClr val="tx1"/>
                </a:solidFill>
              </a:rPr>
              <a:t>Foreclosures Wipe Out Junior Liens</a:t>
            </a:r>
          </a:p>
        </p:txBody>
      </p:sp>
      <p:sp>
        <p:nvSpPr>
          <p:cNvPr id="63491" name="Rectangle 3"/>
          <p:cNvSpPr>
            <a:spLocks noGrp="1" noChangeArrowheads="1"/>
          </p:cNvSpPr>
          <p:nvPr>
            <p:ph idx="1"/>
          </p:nvPr>
        </p:nvSpPr>
        <p:spPr/>
        <p:txBody>
          <a:bodyPr/>
          <a:lstStyle/>
          <a:p>
            <a:pPr>
              <a:lnSpc>
                <a:spcPct val="90000"/>
              </a:lnSpc>
            </a:pPr>
            <a:r>
              <a:rPr lang="en-US" altLang="en-US" dirty="0"/>
              <a:t>Hypothetical 2</a:t>
            </a:r>
          </a:p>
          <a:p>
            <a:pPr>
              <a:lnSpc>
                <a:spcPct val="90000"/>
              </a:lnSpc>
            </a:pPr>
            <a:r>
              <a:rPr lang="en-US" altLang="en-US" dirty="0"/>
              <a:t>Lender 1’s mortgage (recorded on January 1, 2000).</a:t>
            </a:r>
          </a:p>
          <a:p>
            <a:pPr>
              <a:lnSpc>
                <a:spcPct val="90000"/>
              </a:lnSpc>
            </a:pPr>
            <a:r>
              <a:rPr lang="en-US" altLang="en-US" dirty="0" smtClean="0"/>
              <a:t>Bank’s second </a:t>
            </a:r>
            <a:r>
              <a:rPr lang="en-US" altLang="en-US" dirty="0"/>
              <a:t>mortgage (recorded in December 2000).</a:t>
            </a:r>
          </a:p>
          <a:p>
            <a:pPr>
              <a:lnSpc>
                <a:spcPct val="90000"/>
              </a:lnSpc>
            </a:pPr>
            <a:r>
              <a:rPr lang="en-US" altLang="en-US" dirty="0" smtClean="0"/>
              <a:t>Bank’s foreclosure </a:t>
            </a:r>
            <a:r>
              <a:rPr lang="en-US" altLang="en-US" dirty="0"/>
              <a:t>wipes out anything junior to Credit Union but does not wipe out Lender 1.</a:t>
            </a:r>
          </a:p>
          <a:p>
            <a:pPr>
              <a:lnSpc>
                <a:spcPct val="90000"/>
              </a:lnSpc>
            </a:pPr>
            <a:r>
              <a:rPr lang="en-US" altLang="en-US" dirty="0"/>
              <a:t>Buyer takes subject to Lender 1.</a:t>
            </a:r>
          </a:p>
          <a:p>
            <a:pPr>
              <a:lnSpc>
                <a:spcPct val="90000"/>
              </a:lnSpc>
            </a:pPr>
            <a:endParaRPr lang="en-US" alt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38399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pPr>
            <a:r>
              <a:rPr kumimoji="0" lang="en-US" alt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Judicial Foreclosure Cases Filed </a:t>
            </a:r>
            <a:br>
              <a:rPr kumimoji="0" lang="en-US" alt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alt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 Circuits, 2010-2014</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7060274"/>
              </p:ext>
            </p:extLst>
          </p:nvPr>
        </p:nvGraphicFramePr>
        <p:xfrm>
          <a:off x="304800" y="1676400"/>
          <a:ext cx="6400800" cy="4114806"/>
        </p:xfrm>
        <a:graphic>
          <a:graphicData uri="http://schemas.openxmlformats.org/drawingml/2006/table">
            <a:tbl>
              <a:tblPr firstRow="1" firstCol="1" bandRow="1">
                <a:tableStyleId>{5C22544A-7EE6-4342-B048-85BDC9FD1C3A}</a:tableStyleId>
              </a:tblPr>
              <a:tblGrid>
                <a:gridCol w="1422400"/>
                <a:gridCol w="863600"/>
                <a:gridCol w="914400"/>
                <a:gridCol w="838200"/>
                <a:gridCol w="914400"/>
                <a:gridCol w="1447800"/>
              </a:tblGrid>
              <a:tr h="435429">
                <a:tc>
                  <a:txBody>
                    <a:bodyPr/>
                    <a:lstStyle/>
                    <a:p>
                      <a:pPr marL="0" marR="0" algn="ctr">
                        <a:spcBef>
                          <a:spcPts val="0"/>
                        </a:spcBef>
                        <a:spcAft>
                          <a:spcPts val="0"/>
                        </a:spcAft>
                      </a:pPr>
                      <a:r>
                        <a:rPr lang="en-US" sz="1600" dirty="0">
                          <a:effectLst/>
                        </a:rPr>
                        <a:t> </a:t>
                      </a:r>
                      <a:endParaRPr lang="en-US" sz="1600" dirty="0">
                        <a:effectLst/>
                        <a:latin typeface="Calibri"/>
                        <a:ea typeface="Calibri"/>
                        <a:cs typeface="Times New Roman"/>
                      </a:endParaRPr>
                    </a:p>
                  </a:txBody>
                  <a:tcPr marL="9525" marR="9525" marT="9525" marB="9525" anchor="ctr"/>
                </a:tc>
                <a:tc>
                  <a:txBody>
                    <a:bodyPr/>
                    <a:lstStyle/>
                    <a:p>
                      <a:pPr marL="0" marR="0" algn="ctr">
                        <a:spcBef>
                          <a:spcPts val="0"/>
                        </a:spcBef>
                        <a:spcAft>
                          <a:spcPts val="0"/>
                        </a:spcAft>
                      </a:pPr>
                      <a:r>
                        <a:rPr lang="en-US" sz="1600">
                          <a:effectLst/>
                        </a:rPr>
                        <a:t>2010</a:t>
                      </a:r>
                      <a:endParaRPr lang="en-US" sz="1600">
                        <a:effectLst/>
                        <a:latin typeface="Calibri"/>
                        <a:ea typeface="Calibri"/>
                        <a:cs typeface="Times New Roman"/>
                      </a:endParaRPr>
                    </a:p>
                  </a:txBody>
                  <a:tcPr marL="9525" marR="9525" marT="9525" marB="9525" anchor="ctr"/>
                </a:tc>
                <a:tc>
                  <a:txBody>
                    <a:bodyPr/>
                    <a:lstStyle/>
                    <a:p>
                      <a:pPr marL="0" marR="0" algn="ctr">
                        <a:spcBef>
                          <a:spcPts val="0"/>
                        </a:spcBef>
                        <a:spcAft>
                          <a:spcPts val="0"/>
                        </a:spcAft>
                      </a:pPr>
                      <a:r>
                        <a:rPr lang="en-US" sz="1600">
                          <a:effectLst/>
                        </a:rPr>
                        <a:t>2011</a:t>
                      </a:r>
                      <a:endParaRPr lang="en-US" sz="1600">
                        <a:effectLst/>
                        <a:latin typeface="Calibri"/>
                        <a:ea typeface="Calibri"/>
                        <a:cs typeface="Times New Roman"/>
                      </a:endParaRPr>
                    </a:p>
                  </a:txBody>
                  <a:tcPr marL="9525" marR="9525" marT="9525" marB="9525" anchor="ctr"/>
                </a:tc>
                <a:tc>
                  <a:txBody>
                    <a:bodyPr/>
                    <a:lstStyle/>
                    <a:p>
                      <a:pPr marL="0" marR="0" algn="ctr">
                        <a:spcBef>
                          <a:spcPts val="0"/>
                        </a:spcBef>
                        <a:spcAft>
                          <a:spcPts val="0"/>
                        </a:spcAft>
                      </a:pPr>
                      <a:r>
                        <a:rPr lang="en-US" sz="1600">
                          <a:effectLst/>
                        </a:rPr>
                        <a:t>2012</a:t>
                      </a:r>
                      <a:endParaRPr lang="en-US" sz="1600">
                        <a:effectLst/>
                        <a:latin typeface="Calibri"/>
                        <a:ea typeface="Calibri"/>
                        <a:cs typeface="Times New Roman"/>
                      </a:endParaRPr>
                    </a:p>
                  </a:txBody>
                  <a:tcPr marL="9525" marR="9525" marT="9525" marB="9525" anchor="ctr"/>
                </a:tc>
                <a:tc>
                  <a:txBody>
                    <a:bodyPr/>
                    <a:lstStyle/>
                    <a:p>
                      <a:pPr marL="0" marR="0" algn="ctr">
                        <a:spcBef>
                          <a:spcPts val="0"/>
                        </a:spcBef>
                        <a:spcAft>
                          <a:spcPts val="0"/>
                        </a:spcAft>
                      </a:pPr>
                      <a:r>
                        <a:rPr lang="en-US" sz="1600">
                          <a:effectLst/>
                        </a:rPr>
                        <a:t>2013</a:t>
                      </a:r>
                      <a:endParaRPr lang="en-US" sz="1600">
                        <a:effectLst/>
                        <a:latin typeface="Calibri"/>
                        <a:ea typeface="Calibri"/>
                        <a:cs typeface="Times New Roman"/>
                      </a:endParaRPr>
                    </a:p>
                  </a:txBody>
                  <a:tcPr marL="9525" marR="9525" marT="9525" marB="9525" anchor="ctr"/>
                </a:tc>
                <a:tc>
                  <a:txBody>
                    <a:bodyPr/>
                    <a:lstStyle/>
                    <a:p>
                      <a:pPr marL="0" marR="0" algn="ctr">
                        <a:spcBef>
                          <a:spcPts val="0"/>
                        </a:spcBef>
                        <a:spcAft>
                          <a:spcPts val="0"/>
                        </a:spcAft>
                      </a:pPr>
                      <a:r>
                        <a:rPr lang="en-US" sz="1600">
                          <a:effectLst/>
                        </a:rPr>
                        <a:t>2014</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January</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91</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dirty="0">
                          <a:effectLst/>
                        </a:rPr>
                        <a:t>104</a:t>
                      </a:r>
                      <a:endParaRPr lang="en-US" sz="1600" dirty="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285</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392</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227</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February</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123</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110</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345</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dirty="0">
                          <a:effectLst/>
                        </a:rPr>
                        <a:t>   </a:t>
                      </a:r>
                      <a:r>
                        <a:rPr lang="en-US" sz="1600" dirty="0" smtClean="0">
                          <a:effectLst/>
                        </a:rPr>
                        <a:t>         399</a:t>
                      </a:r>
                      <a:endParaRPr lang="en-US" sz="1600" dirty="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250</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March</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134</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99</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404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450</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231 </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April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112</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99</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382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397</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dirty="0">
                          <a:effectLst/>
                        </a:rPr>
                        <a:t>   </a:t>
                      </a:r>
                      <a:r>
                        <a:rPr lang="en-US" sz="1600" dirty="0" smtClean="0">
                          <a:effectLst/>
                        </a:rPr>
                        <a:t>                    211</a:t>
                      </a:r>
                      <a:endParaRPr lang="en-US" sz="1600" dirty="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May</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120</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141</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397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346</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80</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June</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110</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209</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458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219</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122</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July</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133</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205</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74</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233</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160</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August</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114</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321</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59</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226</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131</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September</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107</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336</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58</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207</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dirty="0" smtClean="0">
                          <a:effectLst/>
                        </a:rPr>
                        <a:t>                        188</a:t>
                      </a:r>
                      <a:endParaRPr lang="en-US" sz="1600" dirty="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dirty="0">
                          <a:effectLst/>
                        </a:rPr>
                        <a:t>October</a:t>
                      </a:r>
                      <a:endParaRPr lang="en-US" sz="1600" dirty="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dirty="0">
                          <a:effectLst/>
                        </a:rPr>
                        <a:t>108</a:t>
                      </a:r>
                      <a:endParaRPr lang="en-US" sz="1600" dirty="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363</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196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204</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a:effectLst/>
                        </a:rPr>
                        <a:t> </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November</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112</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395</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327</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178</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a:effectLst/>
                        </a:rPr>
                        <a:t> </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December</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67</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375</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341 </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 179</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a:effectLst/>
                        </a:rPr>
                        <a:t> </a:t>
                      </a:r>
                      <a:endParaRPr lang="en-US" sz="1600">
                        <a:effectLst/>
                        <a:latin typeface="Calibri"/>
                        <a:ea typeface="Calibri"/>
                        <a:cs typeface="Times New Roman"/>
                      </a:endParaRPr>
                    </a:p>
                  </a:txBody>
                  <a:tcPr marL="9525" marR="9525" marT="9525" marB="9525" anchor="ctr"/>
                </a:tc>
              </a:tr>
              <a:tr h="283029">
                <a:tc>
                  <a:txBody>
                    <a:bodyPr/>
                    <a:lstStyle/>
                    <a:p>
                      <a:pPr marL="0" marR="0">
                        <a:spcBef>
                          <a:spcPts val="0"/>
                        </a:spcBef>
                        <a:spcAft>
                          <a:spcPts val="0"/>
                        </a:spcAft>
                      </a:pPr>
                      <a:r>
                        <a:rPr lang="en-US" sz="1600">
                          <a:effectLst/>
                        </a:rPr>
                        <a:t>TOTAL:</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1,331</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2,757</a:t>
                      </a:r>
                      <a:endParaRPr lang="en-US" sz="160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a:effectLst/>
                        </a:rPr>
                        <a:t>3,326</a:t>
                      </a:r>
                      <a:endParaRPr lang="en-US" sz="1600">
                        <a:effectLst/>
                        <a:latin typeface="Calibri"/>
                        <a:ea typeface="Calibri"/>
                        <a:cs typeface="Times New Roman"/>
                      </a:endParaRPr>
                    </a:p>
                  </a:txBody>
                  <a:tcPr marL="9525" marR="9525" marT="9525" marB="9525" anchor="ctr"/>
                </a:tc>
                <a:tc>
                  <a:txBody>
                    <a:bodyPr/>
                    <a:lstStyle/>
                    <a:p>
                      <a:pPr marL="0" marR="0">
                        <a:spcBef>
                          <a:spcPts val="0"/>
                        </a:spcBef>
                        <a:spcAft>
                          <a:spcPts val="0"/>
                        </a:spcAft>
                      </a:pPr>
                      <a:r>
                        <a:rPr lang="en-US" sz="1600" dirty="0" smtClean="0">
                          <a:effectLst/>
                        </a:rPr>
                        <a:t>        3,430</a:t>
                      </a:r>
                      <a:endParaRPr lang="en-US" sz="1600" dirty="0">
                        <a:effectLst/>
                        <a:latin typeface="Calibri"/>
                        <a:ea typeface="Calibri"/>
                        <a:cs typeface="Times New Roman"/>
                      </a:endParaRPr>
                    </a:p>
                  </a:txBody>
                  <a:tcPr marL="9525" marR="9525" marT="9525" marB="9525" anchor="ctr"/>
                </a:tc>
                <a:tc>
                  <a:txBody>
                    <a:bodyPr/>
                    <a:lstStyle/>
                    <a:p>
                      <a:pPr marL="0" marR="0" algn="r">
                        <a:spcBef>
                          <a:spcPts val="0"/>
                        </a:spcBef>
                        <a:spcAft>
                          <a:spcPts val="0"/>
                        </a:spcAft>
                      </a:pPr>
                      <a:r>
                        <a:rPr lang="en-US" sz="1600" dirty="0">
                          <a:effectLst/>
                        </a:rPr>
                        <a:t>1,600</a:t>
                      </a:r>
                      <a:endParaRPr lang="en-US" sz="1600" dirty="0">
                        <a:effectLst/>
                        <a:latin typeface="Calibri"/>
                        <a:ea typeface="Calibri"/>
                        <a:cs typeface="Times New Roman"/>
                      </a:endParaRPr>
                    </a:p>
                  </a:txBody>
                  <a:tcPr marL="9525" marR="9525" marT="9525" marB="9525" anchor="ctr"/>
                </a:tc>
              </a:tr>
            </a:tbl>
          </a:graphicData>
        </a:graphic>
      </p:graphicFrame>
      <p:cxnSp>
        <p:nvCxnSpPr>
          <p:cNvPr id="5" name="Straight Arrow Connector 4"/>
          <p:cNvCxnSpPr/>
          <p:nvPr/>
        </p:nvCxnSpPr>
        <p:spPr>
          <a:xfrm>
            <a:off x="6781800" y="56388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15200" y="5315634"/>
            <a:ext cx="1600200" cy="646331"/>
          </a:xfrm>
          <a:prstGeom prst="rect">
            <a:avLst/>
          </a:prstGeom>
          <a:noFill/>
        </p:spPr>
        <p:txBody>
          <a:bodyPr wrap="square" rtlCol="0">
            <a:spAutoFit/>
          </a:bodyPr>
          <a:lstStyle/>
          <a:p>
            <a:r>
              <a:rPr lang="en-US" b="1" dirty="0" smtClean="0"/>
              <a:t>On track for 2,000 – 2,200</a:t>
            </a:r>
            <a:endParaRPr lang="en-US" b="1" dirty="0"/>
          </a:p>
        </p:txBody>
      </p:sp>
      <p:pic>
        <p:nvPicPr>
          <p:cNvPr id="7" name="Picture 6"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24276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solidFill>
                  <a:schemeClr val="tx1"/>
                </a:solidFill>
              </a:rPr>
              <a:t>Foreclosure</a:t>
            </a:r>
          </a:p>
        </p:txBody>
      </p:sp>
      <p:sp>
        <p:nvSpPr>
          <p:cNvPr id="6147" name="Rectangle 3"/>
          <p:cNvSpPr>
            <a:spLocks noGrp="1" noChangeArrowheads="1"/>
          </p:cNvSpPr>
          <p:nvPr>
            <p:ph idx="1"/>
          </p:nvPr>
        </p:nvSpPr>
        <p:spPr/>
        <p:txBody>
          <a:bodyPr/>
          <a:lstStyle/>
          <a:p>
            <a:r>
              <a:rPr lang="en-US" altLang="en-US" dirty="0"/>
              <a:t>Two types of foreclosure</a:t>
            </a:r>
          </a:p>
          <a:p>
            <a:r>
              <a:rPr lang="en-US" altLang="en-US" dirty="0"/>
              <a:t>Factors to consider:</a:t>
            </a:r>
          </a:p>
          <a:p>
            <a:pPr lvl="1"/>
            <a:r>
              <a:rPr lang="en-US" altLang="en-US" dirty="0"/>
              <a:t>Can borrower and all titleholders be located?</a:t>
            </a:r>
          </a:p>
          <a:p>
            <a:pPr lvl="1"/>
            <a:r>
              <a:rPr lang="en-US" altLang="en-US" dirty="0"/>
              <a:t>Will you need court protection?</a:t>
            </a:r>
          </a:p>
          <a:p>
            <a:pPr lvl="1"/>
            <a:r>
              <a:rPr lang="en-US" altLang="en-US" dirty="0"/>
              <a:t>Borrowers assets or income.</a:t>
            </a:r>
          </a:p>
          <a:p>
            <a:pPr lvl="1"/>
            <a:r>
              <a:rPr lang="en-US" altLang="en-US" dirty="0" err="1"/>
              <a:t>Servicemember</a:t>
            </a:r>
            <a:r>
              <a:rPr lang="en-US" altLang="en-US" dirty="0"/>
              <a:t> status.</a:t>
            </a:r>
          </a:p>
          <a:p>
            <a:endParaRPr lang="en-US" altLang="en-US" dirty="0"/>
          </a:p>
        </p:txBody>
      </p:sp>
      <p:pic>
        <p:nvPicPr>
          <p:cNvPr id="6148" name="Picture 4" descr="foreclosurenexte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132" y="3581400"/>
            <a:ext cx="30480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828214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solidFill>
                  <a:schemeClr val="tx1"/>
                </a:solidFill>
              </a:rPr>
              <a:t>Non-Judicial Foreclosures</a:t>
            </a:r>
          </a:p>
        </p:txBody>
      </p:sp>
      <p:sp>
        <p:nvSpPr>
          <p:cNvPr id="8195" name="Rectangle 3"/>
          <p:cNvSpPr>
            <a:spLocks noGrp="1" noChangeArrowheads="1"/>
          </p:cNvSpPr>
          <p:nvPr>
            <p:ph idx="1"/>
          </p:nvPr>
        </p:nvSpPr>
        <p:spPr/>
        <p:txBody>
          <a:bodyPr/>
          <a:lstStyle/>
          <a:p>
            <a:r>
              <a:rPr lang="en-US" altLang="en-US"/>
              <a:t>Permitted if authorized by the mortgage.</a:t>
            </a:r>
          </a:p>
          <a:p>
            <a:r>
              <a:rPr lang="en-US" altLang="en-US"/>
              <a:t>No deficiency judgment available.</a:t>
            </a:r>
          </a:p>
          <a:p>
            <a:r>
              <a:rPr lang="en-US" altLang="en-US"/>
              <a:t>Does not divest property of federal tax liens unless fully paid out of proceeds.</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622322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altLang="en-US" sz="4000" dirty="0">
                <a:solidFill>
                  <a:schemeClr val="tx1"/>
                </a:solidFill>
              </a:rPr>
              <a:t>Judicial Process</a:t>
            </a:r>
            <a:br>
              <a:rPr lang="en-US" altLang="en-US" sz="4000" dirty="0">
                <a:solidFill>
                  <a:schemeClr val="tx1"/>
                </a:solidFill>
              </a:rPr>
            </a:br>
            <a:r>
              <a:rPr lang="en-US" altLang="en-US" sz="4000" dirty="0">
                <a:solidFill>
                  <a:schemeClr val="tx1"/>
                </a:solidFill>
              </a:rPr>
              <a:t>Power of the Court</a:t>
            </a:r>
          </a:p>
        </p:txBody>
      </p:sp>
      <p:sp>
        <p:nvSpPr>
          <p:cNvPr id="35843" name="Rectangle 3"/>
          <p:cNvSpPr>
            <a:spLocks noGrp="1" noChangeArrowheads="1"/>
          </p:cNvSpPr>
          <p:nvPr>
            <p:ph sz="half" idx="1"/>
          </p:nvPr>
        </p:nvSpPr>
        <p:spPr/>
        <p:txBody>
          <a:bodyPr>
            <a:normAutofit/>
          </a:bodyPr>
          <a:lstStyle/>
          <a:p>
            <a:r>
              <a:rPr lang="en-US" altLang="en-US"/>
              <a:t>Complaint</a:t>
            </a:r>
          </a:p>
          <a:p>
            <a:r>
              <a:rPr lang="en-US" altLang="en-US"/>
              <a:t>Serve complaint</a:t>
            </a:r>
          </a:p>
          <a:p>
            <a:r>
              <a:rPr lang="en-US" altLang="en-US"/>
              <a:t>Motion for summary judgment; hearing</a:t>
            </a:r>
          </a:p>
          <a:p>
            <a:r>
              <a:rPr lang="en-US" altLang="en-US"/>
              <a:t>Decree of foreclosure</a:t>
            </a:r>
          </a:p>
          <a:p>
            <a:r>
              <a:rPr lang="en-US" altLang="en-US"/>
              <a:t>Publish notice</a:t>
            </a:r>
          </a:p>
          <a:p>
            <a:r>
              <a:rPr lang="en-US" altLang="en-US"/>
              <a:t>Open houses</a:t>
            </a:r>
          </a:p>
        </p:txBody>
      </p:sp>
      <p:sp>
        <p:nvSpPr>
          <p:cNvPr id="35844" name="Rectangle 4"/>
          <p:cNvSpPr>
            <a:spLocks noGrp="1" noChangeArrowheads="1"/>
          </p:cNvSpPr>
          <p:nvPr>
            <p:ph sz="half" idx="2"/>
          </p:nvPr>
        </p:nvSpPr>
        <p:spPr/>
        <p:txBody>
          <a:bodyPr>
            <a:normAutofit/>
          </a:bodyPr>
          <a:lstStyle/>
          <a:p>
            <a:r>
              <a:rPr lang="en-US" altLang="en-US"/>
              <a:t>Auction</a:t>
            </a:r>
          </a:p>
          <a:p>
            <a:r>
              <a:rPr lang="en-US" altLang="en-US"/>
              <a:t>Motion to confirm sale; hearing</a:t>
            </a:r>
          </a:p>
          <a:p>
            <a:r>
              <a:rPr lang="en-US" altLang="en-US"/>
              <a:t>Reopened auction</a:t>
            </a:r>
          </a:p>
          <a:p>
            <a:r>
              <a:rPr lang="en-US" altLang="en-US"/>
              <a:t>Order confirming sale</a:t>
            </a:r>
          </a:p>
          <a:p>
            <a:r>
              <a:rPr lang="en-US" altLang="en-US"/>
              <a:t>Closing</a:t>
            </a:r>
          </a:p>
          <a:p>
            <a:r>
              <a:rPr lang="en-US" altLang="en-US"/>
              <a:t>Deficiency judgment</a:t>
            </a:r>
          </a:p>
        </p:txBody>
      </p:sp>
      <p:pic>
        <p:nvPicPr>
          <p:cNvPr id="5" name="Picture 4"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7595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dirty="0">
                <a:solidFill>
                  <a:schemeClr val="tx1"/>
                </a:solidFill>
              </a:rPr>
              <a:t>Why Go Judicial Foreclosure</a:t>
            </a:r>
          </a:p>
        </p:txBody>
      </p:sp>
      <p:sp>
        <p:nvSpPr>
          <p:cNvPr id="7171" name="Rectangle 3"/>
          <p:cNvSpPr>
            <a:spLocks noGrp="1" noChangeArrowheads="1"/>
          </p:cNvSpPr>
          <p:nvPr>
            <p:ph idx="1"/>
          </p:nvPr>
        </p:nvSpPr>
        <p:spPr>
          <a:xfrm>
            <a:off x="457200" y="1600200"/>
            <a:ext cx="7772400" cy="4530725"/>
          </a:xfrm>
        </p:spPr>
        <p:txBody>
          <a:bodyPr/>
          <a:lstStyle/>
          <a:p>
            <a:pPr algn="ctr">
              <a:buFont typeface="Wingdings" pitchFamily="2" charset="2"/>
              <a:buNone/>
            </a:pPr>
            <a:endParaRPr lang="en-US" altLang="en-US"/>
          </a:p>
          <a:p>
            <a:pPr>
              <a:buClr>
                <a:schemeClr val="tx1"/>
              </a:buClr>
              <a:buFont typeface="Wingdings" pitchFamily="2" charset="2"/>
              <a:buChar char="ü"/>
            </a:pPr>
            <a:r>
              <a:rPr lang="en-US" altLang="en-US"/>
              <a:t>Court oversight</a:t>
            </a:r>
          </a:p>
          <a:p>
            <a:pPr>
              <a:buClr>
                <a:schemeClr val="tx1"/>
              </a:buClr>
              <a:buFont typeface="Wingdings" pitchFamily="2" charset="2"/>
              <a:buChar char="ü"/>
            </a:pPr>
            <a:r>
              <a:rPr lang="en-US" altLang="en-US"/>
              <a:t>Ability to obtain deficiency judgment</a:t>
            </a:r>
          </a:p>
          <a:p>
            <a:pPr>
              <a:buClr>
                <a:schemeClr val="tx1"/>
              </a:buClr>
              <a:buFont typeface="Wingdings" pitchFamily="2" charset="2"/>
              <a:buChar char="ü"/>
            </a:pPr>
            <a:r>
              <a:rPr lang="en-US" altLang="en-US"/>
              <a:t>Inability to proceed with non-judicial foreclosure</a:t>
            </a:r>
          </a:p>
          <a:p>
            <a:pPr>
              <a:buClr>
                <a:schemeClr val="tx1"/>
              </a:buClr>
              <a:buFont typeface="Wingdings" pitchFamily="2" charset="2"/>
              <a:buChar char="ü"/>
            </a:pPr>
            <a:r>
              <a:rPr lang="en-US" altLang="en-US"/>
              <a:t>Mortgagor or tenant refuses to vacate the property.</a:t>
            </a:r>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768984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solidFill>
                  <a:schemeClr val="tx1"/>
                </a:solidFill>
              </a:rPr>
              <a:t>Judicial Foreclosure</a:t>
            </a:r>
          </a:p>
        </p:txBody>
      </p:sp>
      <p:sp>
        <p:nvSpPr>
          <p:cNvPr id="12291" name="Rectangle 3"/>
          <p:cNvSpPr>
            <a:spLocks noGrp="1" noChangeArrowheads="1"/>
          </p:cNvSpPr>
          <p:nvPr>
            <p:ph idx="1"/>
          </p:nvPr>
        </p:nvSpPr>
        <p:spPr/>
        <p:txBody>
          <a:bodyPr/>
          <a:lstStyle/>
          <a:p>
            <a:r>
              <a:rPr lang="en-US" altLang="en-US"/>
              <a:t>Commissioner</a:t>
            </a:r>
          </a:p>
          <a:p>
            <a:r>
              <a:rPr lang="en-US" altLang="en-US"/>
              <a:t>-Advertises the sale once a week for three consecutive weeks, auction at least 14 days after last publication.</a:t>
            </a:r>
          </a:p>
          <a:p>
            <a:r>
              <a:rPr lang="en-US" altLang="en-US"/>
              <a:t>Time—as short as 6-8 months from filing of complaint to sale.</a:t>
            </a:r>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62629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dirty="0" smtClean="0">
                <a:solidFill>
                  <a:schemeClr val="tx1"/>
                </a:solidFill>
              </a:rPr>
              <a:t>Collections 101</a:t>
            </a:r>
            <a:endParaRPr lang="en-US" altLang="en-US" b="1" dirty="0">
              <a:solidFill>
                <a:schemeClr val="tx1"/>
              </a:solidFill>
            </a:endParaRPr>
          </a:p>
        </p:txBody>
      </p:sp>
      <p:sp>
        <p:nvSpPr>
          <p:cNvPr id="10243" name="Rectangle 3"/>
          <p:cNvSpPr>
            <a:spLocks noGrp="1" noChangeArrowheads="1"/>
          </p:cNvSpPr>
          <p:nvPr>
            <p:ph idx="1"/>
          </p:nvPr>
        </p:nvSpPr>
        <p:spPr/>
        <p:txBody>
          <a:bodyPr/>
          <a:lstStyle/>
          <a:p>
            <a:r>
              <a:rPr lang="en-US" altLang="en-US" dirty="0"/>
              <a:t>An action for the collection of a debt </a:t>
            </a:r>
            <a:r>
              <a:rPr lang="en-US" altLang="en-US" dirty="0" smtClean="0"/>
              <a:t>either unsecured or secured </a:t>
            </a:r>
            <a:r>
              <a:rPr lang="en-US" altLang="en-US" dirty="0"/>
              <a:t>by </a:t>
            </a:r>
            <a:r>
              <a:rPr lang="en-US" altLang="en-US" dirty="0" smtClean="0"/>
              <a:t>an interest </a:t>
            </a:r>
            <a:r>
              <a:rPr lang="en-US" altLang="en-US" dirty="0"/>
              <a:t>in property.</a:t>
            </a:r>
          </a:p>
          <a:p>
            <a:r>
              <a:rPr lang="en-US" altLang="en-US" dirty="0"/>
              <a:t>Promissory Note</a:t>
            </a:r>
          </a:p>
          <a:p>
            <a:r>
              <a:rPr lang="en-US" altLang="en-US" dirty="0" smtClean="0"/>
              <a:t>Security Instrument (if secured)</a:t>
            </a:r>
            <a:endParaRPr lang="en-US" altLang="en-US" dirty="0"/>
          </a:p>
          <a:p>
            <a:r>
              <a:rPr lang="en-US" altLang="en-US" dirty="0" smtClean="0"/>
              <a:t>Lawsuit reduces </a:t>
            </a:r>
            <a:r>
              <a:rPr lang="en-US" altLang="en-US" dirty="0"/>
              <a:t>the </a:t>
            </a:r>
            <a:r>
              <a:rPr lang="en-US" altLang="en-US" dirty="0" smtClean="0"/>
              <a:t>lender’s claim </a:t>
            </a:r>
            <a:r>
              <a:rPr lang="en-US" altLang="en-US" dirty="0"/>
              <a:t>to judgment </a:t>
            </a:r>
            <a:r>
              <a:rPr lang="en-US" altLang="en-US" dirty="0" smtClean="0"/>
              <a:t>and may force </a:t>
            </a:r>
            <a:r>
              <a:rPr lang="en-US" altLang="en-US" dirty="0"/>
              <a:t>the sale of </a:t>
            </a:r>
            <a:r>
              <a:rPr lang="en-US" altLang="en-US" dirty="0" smtClean="0"/>
              <a:t>property </a:t>
            </a:r>
            <a:r>
              <a:rPr lang="en-US" altLang="en-US" dirty="0"/>
              <a:t>to satisfy the debt.</a:t>
            </a:r>
          </a:p>
          <a:p>
            <a:pPr>
              <a:buFont typeface="Wingdings" pitchFamily="2" charset="2"/>
              <a:buNone/>
            </a:pPr>
            <a:endParaRPr lang="en-US" alt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64221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altLang="en-US" sz="4000" dirty="0">
                <a:solidFill>
                  <a:schemeClr val="tx1"/>
                </a:solidFill>
              </a:rPr>
              <a:t>Judicial/Non-judicial</a:t>
            </a:r>
            <a:br>
              <a:rPr lang="en-US" altLang="en-US" sz="4000" dirty="0">
                <a:solidFill>
                  <a:schemeClr val="tx1"/>
                </a:solidFill>
              </a:rPr>
            </a:br>
            <a:r>
              <a:rPr lang="en-US" altLang="en-US" sz="4000" dirty="0">
                <a:solidFill>
                  <a:schemeClr val="tx1"/>
                </a:solidFill>
              </a:rPr>
              <a:t>Basic Differences</a:t>
            </a:r>
          </a:p>
        </p:txBody>
      </p:sp>
      <p:sp>
        <p:nvSpPr>
          <p:cNvPr id="39939" name="Rectangle 3"/>
          <p:cNvSpPr>
            <a:spLocks noGrp="1" noChangeArrowheads="1"/>
          </p:cNvSpPr>
          <p:nvPr>
            <p:ph sz="half" idx="1"/>
          </p:nvPr>
        </p:nvSpPr>
        <p:spPr>
          <a:xfrm>
            <a:off x="457200" y="1982788"/>
            <a:ext cx="4038600" cy="3611562"/>
          </a:xfrm>
        </p:spPr>
        <p:txBody>
          <a:bodyPr/>
          <a:lstStyle/>
          <a:p>
            <a:pPr marL="533400" indent="-533400" algn="ctr">
              <a:buFont typeface="Wingdings" pitchFamily="2" charset="2"/>
              <a:buNone/>
            </a:pPr>
            <a:r>
              <a:rPr lang="en-US" altLang="en-US"/>
              <a:t>Judicial</a:t>
            </a:r>
          </a:p>
          <a:p>
            <a:pPr marL="533400" indent="-533400">
              <a:buClr>
                <a:schemeClr val="tx1"/>
              </a:buClr>
              <a:buSzTx/>
              <a:buFont typeface="Wingdings" pitchFamily="2" charset="2"/>
              <a:buAutoNum type="arabicPeriod"/>
            </a:pPr>
            <a:r>
              <a:rPr lang="en-US" altLang="en-US"/>
              <a:t>Slower – more expensive</a:t>
            </a:r>
          </a:p>
          <a:p>
            <a:pPr marL="533400" indent="-533400">
              <a:buClr>
                <a:schemeClr val="tx1"/>
              </a:buClr>
              <a:buSzTx/>
              <a:buFont typeface="Wingdings" pitchFamily="2" charset="2"/>
              <a:buAutoNum type="arabicPeriod"/>
            </a:pPr>
            <a:r>
              <a:rPr lang="en-US" altLang="en-US"/>
              <a:t>Deficiency Judgment</a:t>
            </a:r>
          </a:p>
          <a:p>
            <a:pPr marL="533400" indent="-533400">
              <a:buClr>
                <a:schemeClr val="tx1"/>
              </a:buClr>
              <a:buSzTx/>
              <a:buFont typeface="Wingdings" pitchFamily="2" charset="2"/>
              <a:buAutoNum type="arabicPeriod"/>
            </a:pPr>
            <a:r>
              <a:rPr lang="en-US" altLang="en-US"/>
              <a:t>Court protection if complications</a:t>
            </a:r>
          </a:p>
        </p:txBody>
      </p:sp>
      <p:sp>
        <p:nvSpPr>
          <p:cNvPr id="39940" name="Rectangle 4"/>
          <p:cNvSpPr>
            <a:spLocks noGrp="1" noChangeArrowheads="1"/>
          </p:cNvSpPr>
          <p:nvPr>
            <p:ph sz="half" idx="2"/>
          </p:nvPr>
        </p:nvSpPr>
        <p:spPr>
          <a:xfrm>
            <a:off x="4648200" y="1982788"/>
            <a:ext cx="4038600" cy="3611562"/>
          </a:xfrm>
        </p:spPr>
        <p:txBody>
          <a:bodyPr/>
          <a:lstStyle/>
          <a:p>
            <a:pPr marL="533400" indent="-533400" algn="ctr">
              <a:buFont typeface="Wingdings" pitchFamily="2" charset="2"/>
              <a:buNone/>
            </a:pPr>
            <a:r>
              <a:rPr lang="en-US" altLang="en-US"/>
              <a:t>Non-judicial</a:t>
            </a:r>
          </a:p>
          <a:p>
            <a:pPr marL="533400" indent="-533400">
              <a:buClr>
                <a:schemeClr val="tx1"/>
              </a:buClr>
              <a:buSzTx/>
              <a:buFont typeface="Wingdings" pitchFamily="2" charset="2"/>
              <a:buAutoNum type="arabicPeriod"/>
            </a:pPr>
            <a:r>
              <a:rPr lang="en-US" altLang="en-US"/>
              <a:t>Faster – less expensive</a:t>
            </a:r>
          </a:p>
          <a:p>
            <a:pPr marL="533400" indent="-533400">
              <a:buClr>
                <a:schemeClr val="tx1"/>
              </a:buClr>
              <a:buSzTx/>
              <a:buFont typeface="Wingdings" pitchFamily="2" charset="2"/>
              <a:buAutoNum type="arabicPeriod"/>
            </a:pPr>
            <a:r>
              <a:rPr lang="en-US" altLang="en-US"/>
              <a:t>No deficiency judgment</a:t>
            </a:r>
          </a:p>
          <a:p>
            <a:pPr marL="533400" indent="-533400">
              <a:buClr>
                <a:schemeClr val="tx1"/>
              </a:buClr>
              <a:buSzTx/>
              <a:buFont typeface="Wingdings" pitchFamily="2" charset="2"/>
              <a:buAutoNum type="arabicPeriod"/>
            </a:pPr>
            <a:r>
              <a:rPr lang="en-US" altLang="en-US"/>
              <a:t>No Court protection	</a:t>
            </a:r>
          </a:p>
        </p:txBody>
      </p:sp>
      <p:pic>
        <p:nvPicPr>
          <p:cNvPr id="5" name="Picture 4"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9166457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2011-Legislature Changes the Game</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altLang="en-US" dirty="0"/>
              <a:t>Prior to </a:t>
            </a:r>
            <a:r>
              <a:rPr lang="en-US" altLang="en-US" dirty="0" smtClean="0"/>
              <a:t>2011 most </a:t>
            </a:r>
            <a:r>
              <a:rPr lang="en-US" altLang="en-US" dirty="0"/>
              <a:t>lenders pursued </a:t>
            </a:r>
            <a:r>
              <a:rPr lang="en-US" altLang="en-US" dirty="0" err="1"/>
              <a:t>nonjudicial</a:t>
            </a:r>
            <a:r>
              <a:rPr lang="en-US" altLang="en-US" dirty="0"/>
              <a:t> foreclosure.</a:t>
            </a:r>
          </a:p>
          <a:p>
            <a:r>
              <a:rPr lang="en-US" altLang="en-US" dirty="0" smtClean="0"/>
              <a:t>Legislature’s concerns:</a:t>
            </a:r>
          </a:p>
          <a:p>
            <a:pPr lvl="1"/>
            <a:r>
              <a:rPr lang="en-US" altLang="en-US" dirty="0" smtClean="0"/>
              <a:t>Lack of time to work out payment plan or loan modification</a:t>
            </a:r>
          </a:p>
          <a:p>
            <a:pPr lvl="1"/>
            <a:r>
              <a:rPr lang="en-US" altLang="en-US" dirty="0" smtClean="0"/>
              <a:t>Megabank logistics</a:t>
            </a:r>
          </a:p>
          <a:p>
            <a:pPr lvl="1"/>
            <a:r>
              <a:rPr lang="en-US" altLang="en-US" dirty="0" smtClean="0"/>
              <a:t>Lack of time to challenge </a:t>
            </a:r>
            <a:r>
              <a:rPr lang="en-US" altLang="en-US" dirty="0" err="1" smtClean="0"/>
              <a:t>nonjudicial</a:t>
            </a:r>
            <a:r>
              <a:rPr lang="en-US" altLang="en-US" dirty="0" smtClean="0"/>
              <a:t> foreclosure</a:t>
            </a:r>
          </a:p>
          <a:p>
            <a:pPr lvl="1"/>
            <a:r>
              <a:rPr lang="en-US" altLang="en-US" dirty="0" smtClean="0"/>
              <a:t>Lack of notice of who mortgagee was</a:t>
            </a:r>
            <a:endParaRPr lang="en-US" altLang="en-US" dirty="0"/>
          </a:p>
          <a:p>
            <a:endParaRPr lang="en-US" altLang="en-US" dirty="0"/>
          </a:p>
          <a:p>
            <a:endParaRPr 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03812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Act 48</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dirty="0" smtClean="0"/>
              <a:t>Act 48 – signed into law on May 5, 2011.</a:t>
            </a:r>
          </a:p>
          <a:p>
            <a:r>
              <a:rPr lang="en-US" dirty="0" smtClean="0"/>
              <a:t>One year moratorium on non-judicial foreclosures under Part I until July 1, 2012.</a:t>
            </a:r>
          </a:p>
          <a:p>
            <a:r>
              <a:rPr lang="en-US" dirty="0" smtClean="0"/>
              <a:t>Dispute resolution program for owner-occupant non-judicial foreclosures.</a:t>
            </a:r>
          </a:p>
          <a:p>
            <a:r>
              <a:rPr lang="en-US" dirty="0" smtClean="0">
                <a:solidFill>
                  <a:srgbClr val="000000"/>
                </a:solidFill>
                <a:latin typeface="+mj-lt"/>
                <a:cs typeface="Times New Roman" pitchFamily="18" charset="0"/>
              </a:rPr>
              <a:t>Allowed </a:t>
            </a:r>
            <a:r>
              <a:rPr lang="en-US" dirty="0">
                <a:solidFill>
                  <a:srgbClr val="000000"/>
                </a:solidFill>
                <a:latin typeface="+mj-lt"/>
                <a:cs typeface="Times New Roman" pitchFamily="18" charset="0"/>
              </a:rPr>
              <a:t>owner-occupant of a residential property to </a:t>
            </a:r>
            <a:r>
              <a:rPr lang="en-US" dirty="0" smtClean="0">
                <a:solidFill>
                  <a:srgbClr val="000000"/>
                </a:solidFill>
                <a:latin typeface="+mj-lt"/>
                <a:cs typeface="Times New Roman" pitchFamily="18" charset="0"/>
              </a:rPr>
              <a:t>convert </a:t>
            </a:r>
            <a:r>
              <a:rPr lang="en-US" dirty="0">
                <a:solidFill>
                  <a:srgbClr val="000000"/>
                </a:solidFill>
                <a:latin typeface="+mj-lt"/>
                <a:cs typeface="Times New Roman" pitchFamily="18" charset="0"/>
              </a:rPr>
              <a:t>non-judicial into judicial </a:t>
            </a:r>
            <a:r>
              <a:rPr lang="en-US" dirty="0" smtClean="0">
                <a:solidFill>
                  <a:srgbClr val="000000"/>
                </a:solidFill>
                <a:latin typeface="+mj-lt"/>
                <a:cs typeface="Times New Roman" pitchFamily="18" charset="0"/>
              </a:rPr>
              <a:t>foreclosure.</a:t>
            </a:r>
            <a:endParaRPr lang="en-US" dirty="0">
              <a:solidFill>
                <a:srgbClr val="000000"/>
              </a:solidFill>
              <a:latin typeface="+mj-lt"/>
              <a:cs typeface="Times New Roman" pitchFamily="18" charset="0"/>
            </a:endParaRPr>
          </a:p>
          <a:p>
            <a:endParaRPr lang="en-US" dirty="0" smtClean="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95931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Act 48</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 48 problems</a:t>
            </a:r>
          </a:p>
          <a:p>
            <a:pPr lvl="1"/>
            <a:r>
              <a:rPr lang="en-US" dirty="0" smtClean="0"/>
              <a:t>Any violation of act may invalidate non-judicial foreclosure</a:t>
            </a:r>
          </a:p>
          <a:p>
            <a:pPr lvl="1"/>
            <a:r>
              <a:rPr lang="en-US" dirty="0" smtClean="0"/>
              <a:t>Liability for any minor violations</a:t>
            </a:r>
          </a:p>
          <a:p>
            <a:pPr lvl="1"/>
            <a:endParaRPr lang="en-US" dirty="0" smtClean="0"/>
          </a:p>
          <a:p>
            <a:endParaRPr lang="en-US" dirty="0" smtClean="0"/>
          </a:p>
          <a:p>
            <a:pPr marL="0" indent="0">
              <a:buClr>
                <a:srgbClr val="000073"/>
              </a:buClr>
              <a:buNone/>
              <a:defRPr/>
            </a:pPr>
            <a:r>
              <a:rPr lang="en-US" sz="2000" dirty="0" smtClean="0">
                <a:solidFill>
                  <a:srgbClr val="000000"/>
                </a:solidFill>
                <a:latin typeface="+mj-lt"/>
                <a:cs typeface="Times New Roman" pitchFamily="18" charset="0"/>
              </a:rPr>
              <a:t>Unfair </a:t>
            </a:r>
            <a:r>
              <a:rPr lang="en-US" sz="2000" dirty="0">
                <a:solidFill>
                  <a:srgbClr val="000000"/>
                </a:solidFill>
                <a:latin typeface="+mj-lt"/>
                <a:cs typeface="Times New Roman" pitchFamily="18" charset="0"/>
              </a:rPr>
              <a:t>or Deceptive Act or Practice (UDAP)</a:t>
            </a:r>
          </a:p>
          <a:p>
            <a:pPr marL="342900" lvl="1" indent="-342900">
              <a:buClr>
                <a:srgbClr val="FF0000"/>
              </a:buClr>
              <a:buSzPct val="90000"/>
              <a:buNone/>
              <a:defRPr/>
            </a:pPr>
            <a:r>
              <a:rPr lang="en-US" dirty="0">
                <a:solidFill>
                  <a:srgbClr val="000000"/>
                </a:solidFill>
                <a:latin typeface="+mj-lt"/>
                <a:cs typeface="Times New Roman" pitchFamily="18" charset="0"/>
              </a:rPr>
              <a:t>	</a:t>
            </a:r>
            <a:r>
              <a:rPr lang="ja-JP" altLang="en-US" dirty="0">
                <a:solidFill>
                  <a:srgbClr val="000000"/>
                </a:solidFill>
                <a:latin typeface="+mj-lt"/>
                <a:cs typeface="Times New Roman" pitchFamily="18" charset="0"/>
              </a:rPr>
              <a:t>“</a:t>
            </a:r>
            <a:r>
              <a:rPr lang="en-US" altLang="ja-JP" dirty="0">
                <a:solidFill>
                  <a:srgbClr val="000000"/>
                </a:solidFill>
                <a:latin typeface="+mj-lt"/>
                <a:cs typeface="Times New Roman" pitchFamily="18" charset="0"/>
              </a:rPr>
              <a:t>Any foreclosing mortgagee [lender] who violates this chapter </a:t>
            </a:r>
            <a:r>
              <a:rPr lang="en-US" altLang="ja-JP" i="1" u="sng" dirty="0">
                <a:solidFill>
                  <a:srgbClr val="000000"/>
                </a:solidFill>
                <a:latin typeface="+mj-lt"/>
                <a:cs typeface="Times New Roman" pitchFamily="18" charset="0"/>
              </a:rPr>
              <a:t>shall</a:t>
            </a:r>
            <a:r>
              <a:rPr lang="en-US" altLang="ja-JP" dirty="0">
                <a:solidFill>
                  <a:srgbClr val="000000"/>
                </a:solidFill>
                <a:latin typeface="+mj-lt"/>
                <a:cs typeface="Times New Roman" pitchFamily="18" charset="0"/>
              </a:rPr>
              <a:t> have committed an </a:t>
            </a:r>
            <a:r>
              <a:rPr lang="en-US" altLang="ja-JP" u="sng" dirty="0">
                <a:solidFill>
                  <a:srgbClr val="000000"/>
                </a:solidFill>
                <a:latin typeface="+mj-lt"/>
                <a:cs typeface="Times New Roman" pitchFamily="18" charset="0"/>
              </a:rPr>
              <a:t>unfair or deceptive act or practice</a:t>
            </a:r>
            <a:r>
              <a:rPr lang="en-US" altLang="ja-JP" dirty="0">
                <a:solidFill>
                  <a:srgbClr val="000000"/>
                </a:solidFill>
                <a:latin typeface="+mj-lt"/>
                <a:cs typeface="Times New Roman" pitchFamily="18" charset="0"/>
              </a:rPr>
              <a:t> under section 480-2</a:t>
            </a:r>
            <a:r>
              <a:rPr lang="ja-JP" altLang="en-US" dirty="0">
                <a:solidFill>
                  <a:srgbClr val="000000"/>
                </a:solidFill>
                <a:latin typeface="+mj-lt"/>
                <a:cs typeface="Times New Roman" pitchFamily="18" charset="0"/>
              </a:rPr>
              <a:t>”</a:t>
            </a:r>
            <a:endParaRPr lang="en-US" altLang="ja-JP" dirty="0">
              <a:solidFill>
                <a:srgbClr val="000000"/>
              </a:solidFill>
              <a:latin typeface="+mj-lt"/>
              <a:cs typeface="Times New Roman" pitchFamily="18" charset="0"/>
            </a:endParaRPr>
          </a:p>
          <a:p>
            <a:pPr marL="342900" lvl="1" indent="-342900">
              <a:buClr>
                <a:srgbClr val="FF0000"/>
              </a:buClr>
              <a:buSzPct val="90000"/>
              <a:buNone/>
              <a:defRPr/>
            </a:pPr>
            <a:endParaRPr lang="en-US" altLang="ja-JP" sz="1000" b="1" dirty="0">
              <a:solidFill>
                <a:srgbClr val="000000"/>
              </a:solidFill>
              <a:latin typeface="Times New Roman" pitchFamily="18" charset="0"/>
              <a:cs typeface="Times New Roman" pitchFamily="18" charset="0"/>
            </a:endParaRPr>
          </a:p>
          <a:p>
            <a:pPr marL="400050" lvl="2" indent="0">
              <a:buClr>
                <a:srgbClr val="000073"/>
              </a:buClr>
              <a:buNone/>
              <a:defRPr/>
            </a:pPr>
            <a:endParaRPr lang="en-US" sz="2000" b="1" dirty="0" smtClean="0">
              <a:solidFill>
                <a:srgbClr val="000000"/>
              </a:solidFill>
              <a:latin typeface="Times New Roman" pitchFamily="18" charset="0"/>
              <a:cs typeface="Times New Roman" pitchFamily="18" charset="0"/>
            </a:endParaRPr>
          </a:p>
          <a:p>
            <a:pPr marL="400050" lvl="2" indent="0">
              <a:buClr>
                <a:srgbClr val="000073"/>
              </a:buClr>
              <a:buNone/>
              <a:defRPr/>
            </a:pPr>
            <a:r>
              <a:rPr lang="en-US" sz="2000" dirty="0" smtClean="0">
                <a:solidFill>
                  <a:srgbClr val="000000"/>
                </a:solidFill>
                <a:latin typeface="Times New Roman" pitchFamily="18" charset="0"/>
                <a:cs typeface="Times New Roman" pitchFamily="18" charset="0"/>
              </a:rPr>
              <a:t>Attorney</a:t>
            </a:r>
            <a:r>
              <a:rPr lang="en-US" altLang="ja-JP" sz="2000" dirty="0" smtClean="0">
                <a:solidFill>
                  <a:srgbClr val="000000"/>
                </a:solidFill>
                <a:latin typeface="Times New Roman" pitchFamily="18" charset="0"/>
                <a:cs typeface="Times New Roman" pitchFamily="18" charset="0"/>
              </a:rPr>
              <a:t>s’ </a:t>
            </a:r>
            <a:r>
              <a:rPr lang="en-US" altLang="ja-JP" sz="2000" dirty="0">
                <a:solidFill>
                  <a:srgbClr val="000000"/>
                </a:solidFill>
                <a:latin typeface="Times New Roman" pitchFamily="18" charset="0"/>
                <a:cs typeface="Times New Roman" pitchFamily="18" charset="0"/>
              </a:rPr>
              <a:t>fees, costs and treble damages</a:t>
            </a:r>
          </a:p>
          <a:p>
            <a:endParaRPr lang="en-US" dirty="0"/>
          </a:p>
        </p:txBody>
      </p:sp>
      <p:cxnSp>
        <p:nvCxnSpPr>
          <p:cNvPr id="5" name="Straight Arrow Connector 4"/>
          <p:cNvCxnSpPr/>
          <p:nvPr/>
        </p:nvCxnSpPr>
        <p:spPr>
          <a:xfrm>
            <a:off x="2362200" y="31623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62200" y="5211337"/>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83251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Act 182</a:t>
            </a:r>
            <a:endParaRPr lang="en-US"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Attempted to balance consumer advocates and lenders interests.</a:t>
            </a:r>
          </a:p>
          <a:p>
            <a:pPr lvl="1"/>
            <a:r>
              <a:rPr lang="en-US" dirty="0" smtClean="0"/>
              <a:t>Repealed non-judicial foreclosure process under Part I</a:t>
            </a:r>
          </a:p>
          <a:p>
            <a:pPr lvl="1"/>
            <a:r>
              <a:rPr lang="en-US" dirty="0" smtClean="0"/>
              <a:t>Makes permanent dispute resolution program for owner-occupant non-judicial foreclosures.</a:t>
            </a:r>
          </a:p>
          <a:p>
            <a:pPr lvl="1"/>
            <a:r>
              <a:rPr lang="en-US" dirty="0" smtClean="0"/>
              <a:t>Limited UDAP liability to specific violations</a:t>
            </a:r>
          </a:p>
          <a:p>
            <a:pPr lvl="1"/>
            <a:r>
              <a:rPr lang="en-US" dirty="0" smtClean="0"/>
              <a:t>Limits borrowers ability to challenge non-judicial foreclosure to 60 days after completion.</a:t>
            </a:r>
          </a:p>
          <a:p>
            <a:pPr lvl="1"/>
            <a:r>
              <a:rPr lang="en-US" dirty="0" smtClean="0"/>
              <a:t>Requires that lender provide foreclosure information at time of loan application.</a:t>
            </a:r>
          </a:p>
          <a:p>
            <a:pPr lvl="1"/>
            <a:endParaRPr lang="en-US" dirty="0" smtClean="0"/>
          </a:p>
          <a:p>
            <a:pPr lvl="1"/>
            <a:endParaRPr lang="en-US" dirty="0" smtClean="0"/>
          </a:p>
          <a:p>
            <a:endParaRPr lang="en-US" dirty="0" smtClean="0"/>
          </a:p>
          <a:p>
            <a:endParaRPr 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857215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Act 182 </a:t>
            </a:r>
            <a:r>
              <a:rPr lang="en-US" dirty="0" err="1" smtClean="0">
                <a:solidFill>
                  <a:schemeClr val="tx1"/>
                </a:solidFill>
              </a:rPr>
              <a:t>Nonjudicial</a:t>
            </a:r>
            <a:r>
              <a:rPr lang="en-US" dirty="0" smtClean="0">
                <a:solidFill>
                  <a:schemeClr val="tx1"/>
                </a:solidFill>
              </a:rPr>
              <a:t> Foreclosure</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US" dirty="0" smtClean="0"/>
              <a:t>Owner-occupant defaults</a:t>
            </a:r>
          </a:p>
          <a:p>
            <a:endParaRPr lang="en-US" dirty="0"/>
          </a:p>
          <a:p>
            <a:r>
              <a:rPr lang="en-US" dirty="0" smtClean="0"/>
              <a:t>Lender must provide 60 day cure</a:t>
            </a:r>
          </a:p>
          <a:p>
            <a:endParaRPr lang="en-US" dirty="0"/>
          </a:p>
          <a:p>
            <a:r>
              <a:rPr lang="en-US" dirty="0" smtClean="0"/>
              <a:t>Lender files notice of NJ foreclosure within 3 days of notifying owner-occupant ($250 filing fee)</a:t>
            </a:r>
          </a:p>
          <a:p>
            <a:endParaRPr lang="en-US" dirty="0"/>
          </a:p>
          <a:p>
            <a:r>
              <a:rPr lang="en-US" dirty="0" smtClean="0"/>
              <a:t>DCCA notifies owner-occupant within 10 days</a:t>
            </a:r>
          </a:p>
          <a:p>
            <a:endParaRPr lang="en-US" dirty="0"/>
          </a:p>
          <a:p>
            <a:r>
              <a:rPr lang="en-US" dirty="0" smtClean="0"/>
              <a:t>Owner-occupant has 30 days to (a) require lender to go through dispute resolution program; or (b) convert </a:t>
            </a:r>
            <a:r>
              <a:rPr lang="en-US" dirty="0" err="1" smtClean="0"/>
              <a:t>nonjudicial</a:t>
            </a:r>
            <a:r>
              <a:rPr lang="en-US" dirty="0" smtClean="0"/>
              <a:t> foreclosure into a judicial foreclosure.</a:t>
            </a:r>
          </a:p>
          <a:p>
            <a:endParaRPr lang="en-US" dirty="0"/>
          </a:p>
          <a:p>
            <a:endParaRPr lang="en-US" dirty="0"/>
          </a:p>
        </p:txBody>
      </p:sp>
      <p:cxnSp>
        <p:nvCxnSpPr>
          <p:cNvPr id="5" name="Straight Arrow Connector 4"/>
          <p:cNvCxnSpPr/>
          <p:nvPr/>
        </p:nvCxnSpPr>
        <p:spPr>
          <a:xfrm>
            <a:off x="1752600" y="1981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2743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4459" y="3733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39590" y="4495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745645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Act 182 </a:t>
            </a:r>
            <a:r>
              <a:rPr lang="en-US" dirty="0" err="1">
                <a:solidFill>
                  <a:schemeClr val="tx1"/>
                </a:solidFill>
              </a:rPr>
              <a:t>Nonjudicial</a:t>
            </a:r>
            <a:r>
              <a:rPr lang="en-US" dirty="0">
                <a:solidFill>
                  <a:schemeClr val="tx1"/>
                </a:solidFill>
              </a:rPr>
              <a:t> </a:t>
            </a:r>
            <a:r>
              <a:rPr lang="en-US" dirty="0" smtClean="0">
                <a:solidFill>
                  <a:schemeClr val="tx1"/>
                </a:solidFill>
              </a:rPr>
              <a:t>Foreclosure (</a:t>
            </a:r>
            <a:r>
              <a:rPr lang="en-US" dirty="0" err="1" smtClean="0">
                <a:solidFill>
                  <a:schemeClr val="tx1"/>
                </a:solidFill>
              </a:rPr>
              <a:t>con’t</a:t>
            </a:r>
            <a:r>
              <a:rPr lang="en-US" dirty="0" smtClean="0">
                <a:solidFill>
                  <a:schemeClr val="tx1"/>
                </a:solidFill>
              </a:rPr>
              <a:t>)</a:t>
            </a:r>
            <a:endParaRPr lang="en-US" dirty="0"/>
          </a:p>
        </p:txBody>
      </p:sp>
      <p:sp>
        <p:nvSpPr>
          <p:cNvPr id="3" name="Content Placeholder 2"/>
          <p:cNvSpPr>
            <a:spLocks noGrp="1"/>
          </p:cNvSpPr>
          <p:nvPr>
            <p:ph idx="1"/>
          </p:nvPr>
        </p:nvSpPr>
        <p:spPr/>
        <p:txBody>
          <a:bodyPr>
            <a:normAutofit/>
          </a:bodyPr>
          <a:lstStyle/>
          <a:p>
            <a:r>
              <a:rPr lang="en-US" sz="2400" dirty="0" smtClean="0"/>
              <a:t>Owner-occupant elects dispute resolution program</a:t>
            </a:r>
          </a:p>
          <a:p>
            <a:endParaRPr lang="en-US" sz="2400" dirty="0"/>
          </a:p>
          <a:p>
            <a:r>
              <a:rPr lang="en-US" sz="2400" dirty="0" smtClean="0"/>
              <a:t>Dispute resolution “mediation” scheduled within 40-70 days</a:t>
            </a:r>
          </a:p>
          <a:p>
            <a:pPr marL="0" indent="0">
              <a:buNone/>
            </a:pPr>
            <a:endParaRPr lang="en-US" sz="2400" dirty="0"/>
          </a:p>
          <a:p>
            <a:r>
              <a:rPr lang="en-US" sz="2400" dirty="0" smtClean="0"/>
              <a:t>“Mediator” has 60 days to determine whether parties can reach agreement.</a:t>
            </a:r>
          </a:p>
          <a:p>
            <a:endParaRPr lang="en-US" dirty="0"/>
          </a:p>
          <a:p>
            <a:endParaRPr lang="en-US" dirty="0"/>
          </a:p>
        </p:txBody>
      </p:sp>
      <p:cxnSp>
        <p:nvCxnSpPr>
          <p:cNvPr id="5" name="Straight Arrow Connector 4"/>
          <p:cNvCxnSpPr/>
          <p:nvPr/>
        </p:nvCxnSpPr>
        <p:spPr>
          <a:xfrm>
            <a:off x="1752600" y="1981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4459" y="2971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ight Arrow Callout 8"/>
          <p:cNvSpPr/>
          <p:nvPr/>
        </p:nvSpPr>
        <p:spPr>
          <a:xfrm>
            <a:off x="838200" y="4649926"/>
            <a:ext cx="2895600" cy="1752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 y="5110727"/>
            <a:ext cx="2711605" cy="830997"/>
          </a:xfrm>
          <a:prstGeom prst="rect">
            <a:avLst/>
          </a:prstGeom>
          <a:noFill/>
        </p:spPr>
        <p:txBody>
          <a:bodyPr wrap="square" rtlCol="0">
            <a:spAutoFit/>
          </a:bodyPr>
          <a:lstStyle/>
          <a:p>
            <a:r>
              <a:rPr lang="en-US" sz="4800" b="1" dirty="0" smtClean="0"/>
              <a:t>Result</a:t>
            </a:r>
            <a:endParaRPr lang="en-US" sz="4800" b="1" dirty="0"/>
          </a:p>
        </p:txBody>
      </p:sp>
      <p:sp>
        <p:nvSpPr>
          <p:cNvPr id="11" name="TextBox 10"/>
          <p:cNvSpPr txBox="1"/>
          <p:nvPr/>
        </p:nvSpPr>
        <p:spPr>
          <a:xfrm>
            <a:off x="4114800" y="4649926"/>
            <a:ext cx="4648199" cy="1200329"/>
          </a:xfrm>
          <a:prstGeom prst="rect">
            <a:avLst/>
          </a:prstGeom>
          <a:noFill/>
        </p:spPr>
        <p:txBody>
          <a:bodyPr wrap="square" rtlCol="0">
            <a:spAutoFit/>
          </a:bodyPr>
          <a:lstStyle/>
          <a:p>
            <a:r>
              <a:rPr lang="en-US" sz="3600" dirty="0" smtClean="0"/>
              <a:t>NJ Foreclosure takes</a:t>
            </a:r>
          </a:p>
          <a:p>
            <a:r>
              <a:rPr lang="en-US" sz="3600" dirty="0" smtClean="0"/>
              <a:t>4-8 months!</a:t>
            </a:r>
            <a:endParaRPr lang="en-US" sz="3600" dirty="0"/>
          </a:p>
        </p:txBody>
      </p:sp>
      <p:pic>
        <p:nvPicPr>
          <p:cNvPr id="12" name="Picture 11"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84548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Act 182 Judicial Foreclosure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Requires Attorney Affirmation</a:t>
            </a:r>
          </a:p>
          <a:p>
            <a:pPr lvl="1"/>
            <a:r>
              <a:rPr lang="en-US" dirty="0" smtClean="0"/>
              <a:t>Attorney verifies foreclosing lender’s standing to foreclose and accuracy of documents.</a:t>
            </a:r>
          </a:p>
          <a:p>
            <a:pPr lvl="1"/>
            <a:r>
              <a:rPr lang="en-US" dirty="0" smtClean="0"/>
              <a:t>Penalty of perjury. </a:t>
            </a:r>
            <a:endParaRPr 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21417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en-US" sz="4000" dirty="0">
                <a:solidFill>
                  <a:schemeClr val="tx1"/>
                </a:solidFill>
              </a:rPr>
              <a:t>Options of Borrower</a:t>
            </a:r>
          </a:p>
        </p:txBody>
      </p:sp>
      <p:sp>
        <p:nvSpPr>
          <p:cNvPr id="47107" name="Rectangle 3"/>
          <p:cNvSpPr>
            <a:spLocks noGrp="1" noChangeArrowheads="1"/>
          </p:cNvSpPr>
          <p:nvPr>
            <p:ph idx="1"/>
          </p:nvPr>
        </p:nvSpPr>
        <p:spPr/>
        <p:txBody>
          <a:bodyPr/>
          <a:lstStyle/>
          <a:p>
            <a:r>
              <a:rPr lang="en-US" altLang="en-US" sz="2800"/>
              <a:t>If the borrower “comes up” with the money, what’s the drop-dead time he can payoff the loan and stop the process?</a:t>
            </a:r>
          </a:p>
          <a:p>
            <a:pPr lvl="1"/>
            <a:r>
              <a:rPr lang="en-US" altLang="en-US"/>
              <a:t>Up until confirmation of sale by Court</a:t>
            </a:r>
          </a:p>
          <a:p>
            <a:pPr lvl="1"/>
            <a:r>
              <a:rPr lang="en-US" altLang="en-US"/>
              <a:t>Maybe even after this, if a motion to reconsider is granted</a:t>
            </a:r>
          </a:p>
        </p:txBody>
      </p:sp>
      <p:pic>
        <p:nvPicPr>
          <p:cNvPr id="47108" name="Picture 4" descr="j028324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36452"/>
            <a:ext cx="2209800" cy="1760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922823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100491"/>
            <a:ext cx="7772400" cy="1470025"/>
          </a:xfrm>
        </p:spPr>
        <p:txBody>
          <a:bodyPr>
            <a:normAutofit/>
          </a:bodyPr>
          <a:lstStyle/>
          <a:p>
            <a:r>
              <a:rPr lang="en-US" dirty="0" smtClean="0"/>
              <a:t>  </a:t>
            </a:r>
            <a:endParaRPr lang="en-US" dirty="0"/>
          </a:p>
        </p:txBody>
      </p:sp>
      <p:sp>
        <p:nvSpPr>
          <p:cNvPr id="5" name="Subtitle 4"/>
          <p:cNvSpPr>
            <a:spLocks noGrp="1"/>
          </p:cNvSpPr>
          <p:nvPr>
            <p:ph type="subTitle" idx="1"/>
          </p:nvPr>
        </p:nvSpPr>
        <p:spPr>
          <a:xfrm>
            <a:off x="457200" y="3429000"/>
            <a:ext cx="6400800" cy="1752600"/>
          </a:xfrm>
        </p:spPr>
        <p:txBody>
          <a:bodyPr/>
          <a:lstStyle/>
          <a:p>
            <a:r>
              <a:rPr lang="en-US" b="1" dirty="0" smtClean="0">
                <a:solidFill>
                  <a:srgbClr val="FF0000"/>
                </a:solidFill>
              </a:rPr>
              <a:t>The Rules May Change</a:t>
            </a:r>
            <a:endParaRPr lang="en-US" b="1" dirty="0">
              <a:solidFill>
                <a:srgbClr val="FF0000"/>
              </a:solidFill>
            </a:endParaRPr>
          </a:p>
        </p:txBody>
      </p:sp>
      <p:sp>
        <p:nvSpPr>
          <p:cNvPr id="8" name="Title 1"/>
          <p:cNvSpPr txBox="1">
            <a:spLocks/>
          </p:cNvSpPr>
          <p:nvPr/>
        </p:nvSpPr>
        <p:spPr>
          <a:xfrm>
            <a:off x="0" y="25146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Truth in Lending Update</a:t>
            </a:r>
            <a:endParaRPr lang="en-US" b="1" dirty="0"/>
          </a:p>
        </p:txBody>
      </p:sp>
      <p:pic>
        <p:nvPicPr>
          <p:cNvPr id="9" name="Picture 8"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pic>
        <p:nvPicPr>
          <p:cNvPr id="2" name="Picture 2" descr="https://encrypted-tbn0.gstatic.com/images?q=tbn:ANd9GcTJLmraB82ExVDDOLxULQbP0R2u05AFWjAcplPndJZSs6BanXH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964" y="89249"/>
            <a:ext cx="3440307" cy="2653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5005953"/>
            <a:ext cx="4572000" cy="1615827"/>
          </a:xfrm>
          <a:prstGeom prst="rect">
            <a:avLst/>
          </a:prstGeom>
        </p:spPr>
        <p:txBody>
          <a:bodyPr>
            <a:spAutoFit/>
          </a:bodyPr>
          <a:lstStyle/>
          <a:p>
            <a:pPr>
              <a:spcBef>
                <a:spcPct val="50000"/>
              </a:spcBef>
            </a:pPr>
            <a:r>
              <a:rPr lang="en-US" altLang="en-US" b="1" dirty="0" smtClean="0">
                <a:latin typeface="Times New Roman" pitchFamily="18" charset="0"/>
              </a:rPr>
              <a:t>Michael R. Vieira, Esq.</a:t>
            </a:r>
          </a:p>
          <a:p>
            <a:pPr>
              <a:spcBef>
                <a:spcPct val="50000"/>
              </a:spcBef>
            </a:pPr>
            <a:r>
              <a:rPr lang="en-US" altLang="en-US" b="1" dirty="0" smtClean="0">
                <a:latin typeface="Times New Roman" pitchFamily="18" charset="0"/>
              </a:rPr>
              <a:t>Ashford &amp; Wriston LLP</a:t>
            </a:r>
          </a:p>
          <a:p>
            <a:pPr>
              <a:spcBef>
                <a:spcPct val="50000"/>
              </a:spcBef>
            </a:pPr>
            <a:r>
              <a:rPr lang="en-US" altLang="en-US" b="1" dirty="0" smtClean="0">
                <a:latin typeface="Times New Roman" pitchFamily="18" charset="0"/>
              </a:rPr>
              <a:t>(808) 539-0489</a:t>
            </a:r>
          </a:p>
          <a:p>
            <a:pPr>
              <a:spcBef>
                <a:spcPct val="50000"/>
              </a:spcBef>
            </a:pPr>
            <a:r>
              <a:rPr lang="en-US" altLang="en-US" b="1" dirty="0" smtClean="0">
                <a:latin typeface="Times New Roman" pitchFamily="18" charset="0"/>
              </a:rPr>
              <a:t>mvieira@awlaw.com</a:t>
            </a:r>
            <a:endParaRPr lang="en-US" altLang="en-US" b="1" dirty="0">
              <a:latin typeface="Times New Roman" pitchFamily="18" charset="0"/>
            </a:endParaRPr>
          </a:p>
        </p:txBody>
      </p:sp>
    </p:spTree>
    <p:extLst>
      <p:ext uri="{BB962C8B-B14F-4D97-AF65-F5344CB8AC3E}">
        <p14:creationId xmlns:p14="http://schemas.microsoft.com/office/powerpoint/2010/main" val="420958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Decision #1 – Should I Refer the Collection Matter Out?</a:t>
            </a:r>
            <a:endParaRPr lang="en-US" dirty="0"/>
          </a:p>
        </p:txBody>
      </p:sp>
      <p:pic>
        <p:nvPicPr>
          <p:cNvPr id="1026" name="Picture 2" descr="http://www.salem-news.com/stimg/july202011/shake_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59" y="1600200"/>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16559" y="2133600"/>
            <a:ext cx="5294041" cy="2062103"/>
          </a:xfrm>
          <a:prstGeom prst="rect">
            <a:avLst/>
          </a:prstGeom>
          <a:noFill/>
        </p:spPr>
        <p:txBody>
          <a:bodyPr wrap="square" rtlCol="0">
            <a:spAutoFit/>
          </a:bodyPr>
          <a:lstStyle/>
          <a:p>
            <a:r>
              <a:rPr lang="en-US" sz="3200" dirty="0" smtClean="0"/>
              <a:t>Attorney vs. Collection Agency</a:t>
            </a:r>
          </a:p>
          <a:p>
            <a:pPr marL="457200" indent="-457200">
              <a:buFont typeface="Arial" panose="020B0604020202020204" pitchFamily="34" charset="0"/>
              <a:buChar char="•"/>
            </a:pPr>
            <a:r>
              <a:rPr lang="en-US" sz="3200" dirty="0" smtClean="0"/>
              <a:t>Ability to obtain judgment?</a:t>
            </a:r>
          </a:p>
          <a:p>
            <a:pPr marL="457200" indent="-457200">
              <a:buFont typeface="Arial" panose="020B0604020202020204" pitchFamily="34" charset="0"/>
              <a:buChar char="•"/>
            </a:pPr>
            <a:r>
              <a:rPr lang="en-US" sz="3200" dirty="0" smtClean="0"/>
              <a:t>Effectiveness?</a:t>
            </a:r>
          </a:p>
          <a:p>
            <a:pPr marL="457200" indent="-457200">
              <a:buFont typeface="Arial" panose="020B0604020202020204" pitchFamily="34" charset="0"/>
              <a:buChar char="•"/>
            </a:pPr>
            <a:r>
              <a:rPr lang="en-US" sz="3200" dirty="0" smtClean="0"/>
              <a:t>Cost?</a:t>
            </a:r>
            <a:endParaRPr lang="en-US" sz="3200" dirty="0"/>
          </a:p>
        </p:txBody>
      </p:sp>
      <p:pic>
        <p:nvPicPr>
          <p:cNvPr id="6" name="Picture 5"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75468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Jesinoski</a:t>
            </a:r>
            <a:r>
              <a:rPr lang="en-US" dirty="0" smtClean="0"/>
              <a:t> v. Countrywide Home Loans</a:t>
            </a:r>
            <a:endParaRPr lang="en-US" dirty="0"/>
          </a:p>
        </p:txBody>
      </p:sp>
      <p:sp>
        <p:nvSpPr>
          <p:cNvPr id="3" name="Content Placeholder 2"/>
          <p:cNvSpPr>
            <a:spLocks noGrp="1"/>
          </p:cNvSpPr>
          <p:nvPr>
            <p:ph idx="1"/>
          </p:nvPr>
        </p:nvSpPr>
        <p:spPr/>
        <p:txBody>
          <a:bodyPr>
            <a:normAutofit lnSpcReduction="10000"/>
          </a:bodyPr>
          <a:lstStyle/>
          <a:p>
            <a:r>
              <a:rPr lang="en-US" dirty="0" smtClean="0"/>
              <a:t>Borrower </a:t>
            </a:r>
            <a:r>
              <a:rPr lang="en-US" dirty="0"/>
              <a:t>receives a mortgage loan. </a:t>
            </a:r>
            <a:endParaRPr lang="en-US" dirty="0" smtClean="0"/>
          </a:p>
          <a:p>
            <a:r>
              <a:rPr lang="en-US" dirty="0" smtClean="0"/>
              <a:t>Three years later, borrower faces foreclosure.</a:t>
            </a:r>
          </a:p>
          <a:p>
            <a:r>
              <a:rPr lang="en-US" dirty="0" smtClean="0"/>
              <a:t>Borrower </a:t>
            </a:r>
            <a:r>
              <a:rPr lang="en-US" dirty="0"/>
              <a:t>sends a letter to the lender stating that the lender </a:t>
            </a:r>
            <a:r>
              <a:rPr lang="en-US" dirty="0" smtClean="0"/>
              <a:t>did </a:t>
            </a:r>
            <a:r>
              <a:rPr lang="en-US" dirty="0"/>
              <a:t>not provide the required disclosures and purporting to rescind the entire loan transaction. </a:t>
            </a:r>
            <a:endParaRPr lang="en-US" dirty="0" smtClean="0"/>
          </a:p>
          <a:p>
            <a:r>
              <a:rPr lang="en-US" dirty="0" smtClean="0"/>
              <a:t>When </a:t>
            </a:r>
            <a:r>
              <a:rPr lang="en-US" dirty="0"/>
              <a:t>the lender ignores the letter, another year passes, and then the borrower files suit to rescind the loan.</a:t>
            </a:r>
            <a:endParaRPr lang="en-US"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368120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Borrower’s Rescission Suit Timely?</a:t>
            </a:r>
            <a:endParaRPr lang="en-US" dirty="0"/>
          </a:p>
        </p:txBody>
      </p:sp>
      <p:sp>
        <p:nvSpPr>
          <p:cNvPr id="3" name="Content Placeholder 2"/>
          <p:cNvSpPr>
            <a:spLocks noGrp="1"/>
          </p:cNvSpPr>
          <p:nvPr>
            <p:ph idx="1"/>
          </p:nvPr>
        </p:nvSpPr>
        <p:spPr/>
        <p:txBody>
          <a:bodyPr>
            <a:normAutofit/>
          </a:bodyPr>
          <a:lstStyle/>
          <a:p>
            <a:r>
              <a:rPr lang="en-US" dirty="0" smtClean="0"/>
              <a:t>Right of rescission under TILA </a:t>
            </a:r>
          </a:p>
          <a:p>
            <a:r>
              <a:rPr lang="en-US" dirty="0" smtClean="0"/>
              <a:t>“</a:t>
            </a:r>
            <a:r>
              <a:rPr lang="en-US" dirty="0"/>
              <a:t>expire[s] three years after the date of consummation of the transaction.” </a:t>
            </a:r>
            <a:endParaRPr lang="en-US" dirty="0" smtClean="0"/>
          </a:p>
          <a:p>
            <a:r>
              <a:rPr lang="en-US" dirty="0" smtClean="0"/>
              <a:t>Does </a:t>
            </a:r>
            <a:r>
              <a:rPr lang="en-US" dirty="0"/>
              <a:t>the borrower have to </a:t>
            </a:r>
            <a:r>
              <a:rPr lang="en-US" u="wavyDbl" dirty="0"/>
              <a:t>file suit </a:t>
            </a:r>
            <a:r>
              <a:rPr lang="en-US" dirty="0"/>
              <a:t>within the three years or is it enough simply to send the letter? </a:t>
            </a: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875695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Rescission Generally</a:t>
            </a:r>
            <a:endParaRPr lang="en-US" dirty="0"/>
          </a:p>
        </p:txBody>
      </p:sp>
      <p:sp>
        <p:nvSpPr>
          <p:cNvPr id="3" name="Content Placeholder 2"/>
          <p:cNvSpPr>
            <a:spLocks noGrp="1"/>
          </p:cNvSpPr>
          <p:nvPr>
            <p:ph idx="1"/>
          </p:nvPr>
        </p:nvSpPr>
        <p:spPr>
          <a:xfrm>
            <a:off x="533400" y="1600200"/>
            <a:ext cx="8229600" cy="4525963"/>
          </a:xfrm>
        </p:spPr>
        <p:txBody>
          <a:bodyPr>
            <a:normAutofit lnSpcReduction="10000"/>
          </a:bodyPr>
          <a:lstStyle/>
          <a:p>
            <a:r>
              <a:rPr lang="en-US" dirty="0" smtClean="0"/>
              <a:t>Unconditional Right of Rescission</a:t>
            </a:r>
          </a:p>
          <a:p>
            <a:pPr lvl="1"/>
            <a:r>
              <a:rPr lang="en-US" dirty="0" smtClean="0"/>
              <a:t>First 3 days following transaction</a:t>
            </a:r>
          </a:p>
          <a:p>
            <a:pPr lvl="1"/>
            <a:r>
              <a:rPr lang="en-US" dirty="0" smtClean="0"/>
              <a:t>For any reason or no reason</a:t>
            </a:r>
          </a:p>
          <a:p>
            <a:pPr lvl="1"/>
            <a:r>
              <a:rPr lang="en-US" dirty="0" smtClean="0"/>
              <a:t>Borrower may simply send notice by letter</a:t>
            </a:r>
          </a:p>
          <a:p>
            <a:r>
              <a:rPr lang="en-US" dirty="0" smtClean="0"/>
              <a:t>Three Year Rescission</a:t>
            </a:r>
          </a:p>
          <a:p>
            <a:pPr lvl="1"/>
            <a:r>
              <a:rPr lang="en-US" dirty="0" smtClean="0"/>
              <a:t>If creditor fails to deliver forms and disclosures at closing</a:t>
            </a:r>
          </a:p>
          <a:p>
            <a:pPr lvl="1"/>
            <a:r>
              <a:rPr lang="en-US" dirty="0" smtClean="0"/>
              <a:t>If lender disputes TILA violation, litigation is required</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676245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Results</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r>
              <a:rPr lang="en-US" dirty="0" smtClean="0"/>
              <a:t>If SCOTUS rules that borrower only needs to notify letter of intention to rescind within 3 years:</a:t>
            </a:r>
          </a:p>
          <a:p>
            <a:pPr lvl="1"/>
            <a:r>
              <a:rPr lang="en-US" dirty="0" smtClean="0"/>
              <a:t>Presents cloud on title for lender</a:t>
            </a:r>
          </a:p>
          <a:p>
            <a:pPr lvl="1"/>
            <a:r>
              <a:rPr lang="en-US" dirty="0" smtClean="0"/>
              <a:t>Forces lender to file declaratory judgment action</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083399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512homestore.com/wp-content/uploads/2009/12/ForeclosureSig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759" y="220683"/>
            <a:ext cx="3660241"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04800" y="2100491"/>
            <a:ext cx="7772400" cy="1470025"/>
          </a:xfrm>
        </p:spPr>
        <p:txBody>
          <a:bodyPr>
            <a:normAutofit/>
          </a:bodyPr>
          <a:lstStyle/>
          <a:p>
            <a:r>
              <a:rPr lang="en-US" dirty="0" smtClean="0"/>
              <a:t/>
            </a:r>
            <a:br>
              <a:rPr lang="en-US" dirty="0" smtClean="0"/>
            </a:br>
            <a:endParaRPr lang="en-US" dirty="0"/>
          </a:p>
        </p:txBody>
      </p:sp>
      <p:sp>
        <p:nvSpPr>
          <p:cNvPr id="8" name="Title 1"/>
          <p:cNvSpPr txBox="1">
            <a:spLocks/>
          </p:cNvSpPr>
          <p:nvPr/>
        </p:nvSpPr>
        <p:spPr>
          <a:xfrm>
            <a:off x="80905" y="2920295"/>
            <a:ext cx="7010400" cy="13716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FIRPTA AND HARPTA WITHHOLDING REQUIRMENTS IN FORECLOSURES</a:t>
            </a:r>
            <a:endParaRPr lang="en-US" dirty="0"/>
          </a:p>
        </p:txBody>
      </p:sp>
      <p:pic>
        <p:nvPicPr>
          <p:cNvPr id="9" name="Picture 8"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061179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Buyer’s FIRPTA Withholding Obligation</a:t>
            </a:r>
            <a:endParaRPr lang="en-US" dirty="0"/>
          </a:p>
        </p:txBody>
      </p:sp>
      <p:sp>
        <p:nvSpPr>
          <p:cNvPr id="3" name="Content Placeholder 2"/>
          <p:cNvSpPr>
            <a:spLocks noGrp="1"/>
          </p:cNvSpPr>
          <p:nvPr>
            <p:ph idx="1"/>
          </p:nvPr>
        </p:nvSpPr>
        <p:spPr>
          <a:xfrm>
            <a:off x="457200" y="1600201"/>
            <a:ext cx="8229600" cy="1219200"/>
          </a:xfrm>
        </p:spPr>
        <p:txBody>
          <a:bodyPr>
            <a:normAutofit/>
          </a:bodyPr>
          <a:lstStyle/>
          <a:p>
            <a:r>
              <a:rPr lang="en-US" dirty="0" smtClean="0"/>
              <a:t>Buyer of U.S. real property must withhold and send to IRS 10%.</a:t>
            </a:r>
          </a:p>
          <a:p>
            <a:pPr marL="0" indent="0">
              <a:buNone/>
            </a:pPr>
            <a:endParaRPr lang="en-US" dirty="0" smtClean="0"/>
          </a:p>
          <a:p>
            <a:pPr marL="0" indent="0">
              <a:buNone/>
            </a:pPr>
            <a:endParaRPr lang="en-US" dirty="0" smtClean="0"/>
          </a:p>
        </p:txBody>
      </p:sp>
      <p:sp>
        <p:nvSpPr>
          <p:cNvPr id="4" name="TextBox 3"/>
          <p:cNvSpPr txBox="1"/>
          <p:nvPr/>
        </p:nvSpPr>
        <p:spPr>
          <a:xfrm>
            <a:off x="533400" y="2743200"/>
            <a:ext cx="4648200" cy="1077218"/>
          </a:xfrm>
          <a:prstGeom prst="rect">
            <a:avLst/>
          </a:prstGeom>
          <a:noFill/>
        </p:spPr>
        <p:txBody>
          <a:bodyPr wrap="square" rtlCol="0">
            <a:spAutoFit/>
          </a:bodyPr>
          <a:lstStyle/>
          <a:p>
            <a:r>
              <a:rPr lang="en-US" sz="3200" dirty="0" smtClean="0"/>
              <a:t>$ Withheld by Buyer / Escrow Agent</a:t>
            </a:r>
            <a:endParaRPr lang="en-US" sz="3200" dirty="0"/>
          </a:p>
        </p:txBody>
      </p:sp>
      <p:sp>
        <p:nvSpPr>
          <p:cNvPr id="5" name="TextBox 4"/>
          <p:cNvSpPr txBox="1"/>
          <p:nvPr/>
        </p:nvSpPr>
        <p:spPr>
          <a:xfrm>
            <a:off x="2057400" y="3963733"/>
            <a:ext cx="4648200" cy="1077218"/>
          </a:xfrm>
          <a:prstGeom prst="rect">
            <a:avLst/>
          </a:prstGeom>
          <a:noFill/>
        </p:spPr>
        <p:txBody>
          <a:bodyPr wrap="square" rtlCol="0">
            <a:spAutoFit/>
          </a:bodyPr>
          <a:lstStyle/>
          <a:p>
            <a:r>
              <a:rPr lang="en-US" sz="3200" dirty="0" smtClean="0"/>
              <a:t>$ Sent to Taxing Authorities</a:t>
            </a:r>
            <a:endParaRPr lang="en-US" sz="3200" dirty="0"/>
          </a:p>
        </p:txBody>
      </p:sp>
      <p:sp>
        <p:nvSpPr>
          <p:cNvPr id="6" name="TextBox 5"/>
          <p:cNvSpPr txBox="1"/>
          <p:nvPr/>
        </p:nvSpPr>
        <p:spPr>
          <a:xfrm>
            <a:off x="2843561" y="5027367"/>
            <a:ext cx="4648200" cy="1077218"/>
          </a:xfrm>
          <a:prstGeom prst="rect">
            <a:avLst/>
          </a:prstGeom>
          <a:noFill/>
        </p:spPr>
        <p:txBody>
          <a:bodyPr wrap="square" rtlCol="0">
            <a:spAutoFit/>
          </a:bodyPr>
          <a:lstStyle/>
          <a:p>
            <a:r>
              <a:rPr lang="en-US" sz="3200" dirty="0" smtClean="0"/>
              <a:t>$ Credited to Property Owner (Not Lender)</a:t>
            </a:r>
            <a:endParaRPr lang="en-US" sz="3200" dirty="0"/>
          </a:p>
        </p:txBody>
      </p:sp>
      <p:sp>
        <p:nvSpPr>
          <p:cNvPr id="7" name="Curved Left Arrow 6"/>
          <p:cNvSpPr/>
          <p:nvPr/>
        </p:nvSpPr>
        <p:spPr>
          <a:xfrm>
            <a:off x="6705600" y="4330690"/>
            <a:ext cx="1257300" cy="139335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Curved Left Arrow 7"/>
          <p:cNvSpPr/>
          <p:nvPr/>
        </p:nvSpPr>
        <p:spPr>
          <a:xfrm>
            <a:off x="5167661" y="3247805"/>
            <a:ext cx="1309339" cy="139335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Picture 8"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85680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Case Management -</a:t>
            </a:r>
            <a:br>
              <a:rPr lang="en-US" dirty="0" smtClean="0"/>
            </a:br>
            <a:r>
              <a:rPr lang="en-US" dirty="0" smtClean="0"/>
              <a:t>Evaluating and Defining The Risk</a:t>
            </a:r>
            <a:endParaRPr lang="en-US" dirty="0"/>
          </a:p>
        </p:txBody>
      </p:sp>
      <p:sp>
        <p:nvSpPr>
          <p:cNvPr id="3" name="Content Placeholder 2"/>
          <p:cNvSpPr>
            <a:spLocks noGrp="1"/>
          </p:cNvSpPr>
          <p:nvPr>
            <p:ph idx="1"/>
          </p:nvPr>
        </p:nvSpPr>
        <p:spPr/>
        <p:txBody>
          <a:bodyPr>
            <a:normAutofit/>
          </a:bodyPr>
          <a:lstStyle/>
          <a:p>
            <a:r>
              <a:rPr lang="en-US" dirty="0" smtClean="0"/>
              <a:t>FIRPTA and HARPTA expressly apply to foreclosure cases</a:t>
            </a:r>
          </a:p>
          <a:p>
            <a:r>
              <a:rPr lang="en-US" dirty="0" smtClean="0"/>
              <a:t>Unexpected delays and expense</a:t>
            </a:r>
          </a:p>
          <a:p>
            <a:pPr lvl="1"/>
            <a:r>
              <a:rPr lang="en-US" dirty="0" smtClean="0"/>
              <a:t>Up to 15% of the sales price may be at risk</a:t>
            </a:r>
          </a:p>
          <a:p>
            <a:pPr marL="0" indent="0">
              <a:buNone/>
            </a:pPr>
            <a:endParaRPr lang="en-US"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861308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FIRPTA Expressly Applies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transferee that acquires a U.S. real property interest pursuant to a … </a:t>
            </a:r>
            <a:r>
              <a:rPr lang="en-US" u="sng" dirty="0" smtClean="0"/>
              <a:t>foreclosure</a:t>
            </a:r>
            <a:r>
              <a:rPr lang="en-US" dirty="0" smtClean="0"/>
              <a:t> on such property under a mortgage … </a:t>
            </a:r>
            <a:r>
              <a:rPr lang="en-US" u="sng" dirty="0" smtClean="0"/>
              <a:t>must</a:t>
            </a:r>
            <a:r>
              <a:rPr lang="en-US" dirty="0" smtClean="0"/>
              <a:t> withhold tax … equal to 10% of the amount realized ….”</a:t>
            </a:r>
          </a:p>
          <a:p>
            <a:pPr lvl="1"/>
            <a:r>
              <a:rPr lang="en-US" dirty="0" smtClean="0"/>
              <a:t>Treas. Reg. § 1.1445-2(d)(3)(i)</a:t>
            </a:r>
          </a:p>
          <a:p>
            <a:r>
              <a:rPr lang="en-US" dirty="0" smtClean="0"/>
              <a:t>Applies to the disposition of any “U.S. Real Property Interest”</a:t>
            </a:r>
          </a:p>
          <a:p>
            <a:pPr lvl="1"/>
            <a:r>
              <a:rPr lang="en-US" dirty="0" smtClean="0"/>
              <a:t>Also applicable to deeds in lieu of foreclosure</a:t>
            </a:r>
          </a:p>
          <a:p>
            <a:r>
              <a:rPr lang="en-US" u="sng" dirty="0" smtClean="0"/>
              <a:t>See</a:t>
            </a:r>
            <a:r>
              <a:rPr lang="en-US" dirty="0" smtClean="0"/>
              <a:t> </a:t>
            </a:r>
            <a:r>
              <a:rPr lang="en-US" u="sng" dirty="0" smtClean="0"/>
              <a:t>also</a:t>
            </a:r>
            <a:r>
              <a:rPr lang="en-US" dirty="0" smtClean="0"/>
              <a:t> 2 </a:t>
            </a:r>
            <a:r>
              <a:rPr lang="en-US" i="1" dirty="0" smtClean="0"/>
              <a:t>Manual of Foreign Investment in the U.S</a:t>
            </a:r>
            <a:r>
              <a:rPr lang="en-US" dirty="0" smtClean="0"/>
              <a:t>. § 20:19 (3d ed. 2013)</a:t>
            </a: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209004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HARPTA Expressly Applies</a:t>
            </a:r>
            <a:endParaRPr lang="en-US" dirty="0"/>
          </a:p>
        </p:txBody>
      </p:sp>
      <p:sp>
        <p:nvSpPr>
          <p:cNvPr id="3" name="Content Placeholder 2"/>
          <p:cNvSpPr>
            <a:spLocks noGrp="1"/>
          </p:cNvSpPr>
          <p:nvPr>
            <p:ph idx="1"/>
          </p:nvPr>
        </p:nvSpPr>
        <p:spPr/>
        <p:txBody>
          <a:bodyPr/>
          <a:lstStyle/>
          <a:p>
            <a:r>
              <a:rPr lang="en-US" dirty="0" smtClean="0"/>
              <a:t>Applies to the disposition of any “real property located in Hawaii”</a:t>
            </a:r>
          </a:p>
          <a:p>
            <a:r>
              <a:rPr lang="en-US" dirty="0" smtClean="0"/>
              <a:t>Patterned after FIRPTA</a:t>
            </a:r>
          </a:p>
          <a:p>
            <a:r>
              <a:rPr lang="en-US" dirty="0" smtClean="0"/>
              <a:t>Includes “involuntary” dispositions</a:t>
            </a:r>
          </a:p>
          <a:p>
            <a:pPr lvl="1"/>
            <a:r>
              <a:rPr lang="en-US" dirty="0" smtClean="0"/>
              <a:t>Foreclosures</a:t>
            </a:r>
          </a:p>
          <a:p>
            <a:pPr lvl="1"/>
            <a:r>
              <a:rPr lang="en-US" dirty="0" smtClean="0"/>
              <a:t>Short sales</a:t>
            </a:r>
          </a:p>
          <a:p>
            <a:pPr lvl="1"/>
            <a:r>
              <a:rPr lang="en-US" dirty="0" smtClean="0"/>
              <a:t>Department of Taxation, </a:t>
            </a:r>
            <a:r>
              <a:rPr lang="en-US" i="1" dirty="0" smtClean="0"/>
              <a:t>Tax Facts 2010-1, </a:t>
            </a:r>
            <a:r>
              <a:rPr lang="en-US" dirty="0" smtClean="0"/>
              <a:t>pg. 3</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 y="5288280"/>
            <a:ext cx="3498850" cy="115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515945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HARPTA/FIRPTA Withholding Obligations</a:t>
            </a:r>
            <a:endParaRPr lang="en-US" dirty="0"/>
          </a:p>
        </p:txBody>
      </p:sp>
      <p:sp>
        <p:nvSpPr>
          <p:cNvPr id="3" name="Content Placeholder 2"/>
          <p:cNvSpPr>
            <a:spLocks noGrp="1"/>
          </p:cNvSpPr>
          <p:nvPr>
            <p:ph idx="1"/>
          </p:nvPr>
        </p:nvSpPr>
        <p:spPr/>
        <p:txBody>
          <a:bodyPr>
            <a:normAutofit/>
          </a:bodyPr>
          <a:lstStyle/>
          <a:p>
            <a:r>
              <a:rPr lang="en-US" dirty="0" smtClean="0"/>
              <a:t>Identifying the Parties in a Foreclosure Sale for Tax Purposes</a:t>
            </a:r>
          </a:p>
          <a:p>
            <a:pPr lvl="1"/>
            <a:r>
              <a:rPr lang="en-US" dirty="0" smtClean="0"/>
              <a:t>Transferor = Property Owner/Mortgagor</a:t>
            </a:r>
          </a:p>
          <a:p>
            <a:pPr lvl="2"/>
            <a:r>
              <a:rPr lang="en-US" dirty="0" smtClean="0"/>
              <a:t>Not Commissioner</a:t>
            </a:r>
          </a:p>
          <a:p>
            <a:pPr lvl="2"/>
            <a:r>
              <a:rPr lang="en-US" dirty="0" smtClean="0"/>
              <a:t>Not Escrow</a:t>
            </a:r>
          </a:p>
          <a:p>
            <a:pPr lvl="1"/>
            <a:r>
              <a:rPr lang="en-US" dirty="0" smtClean="0"/>
              <a:t>Transferee = Buyer</a:t>
            </a:r>
          </a:p>
          <a:p>
            <a:pPr lvl="3"/>
            <a:endParaRPr lang="en-US" dirty="0" smtClean="0"/>
          </a:p>
          <a:p>
            <a:pPr lvl="2"/>
            <a:endParaRPr lang="en-US"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76116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b="1" dirty="0" smtClean="0">
                <a:solidFill>
                  <a:schemeClr val="tx1"/>
                </a:solidFill>
              </a:rPr>
              <a:t>Collections Lawsuit Process</a:t>
            </a:r>
            <a:endParaRPr lang="en-US" b="1" dirty="0">
              <a:solidFill>
                <a:schemeClr val="tx1"/>
              </a:solidFill>
            </a:endParaRPr>
          </a:p>
        </p:txBody>
      </p:sp>
      <p:sp>
        <p:nvSpPr>
          <p:cNvPr id="3" name="Content Placeholder 2"/>
          <p:cNvSpPr>
            <a:spLocks noGrp="1"/>
          </p:cNvSpPr>
          <p:nvPr>
            <p:ph idx="1"/>
          </p:nvPr>
        </p:nvSpPr>
        <p:spPr>
          <a:xfrm>
            <a:off x="457200" y="1340893"/>
            <a:ext cx="4419600" cy="4525963"/>
          </a:xfrm>
        </p:spPr>
        <p:txBody>
          <a:bodyPr/>
          <a:lstStyle/>
          <a:p>
            <a:pPr marL="0" indent="0" algn="ctr">
              <a:buNone/>
            </a:pPr>
            <a:r>
              <a:rPr lang="en-US" u="sng" dirty="0" smtClean="0"/>
              <a:t>Steps</a:t>
            </a:r>
          </a:p>
          <a:p>
            <a:r>
              <a:rPr lang="en-US" dirty="0" smtClean="0"/>
              <a:t>Step 1: Demand Letter</a:t>
            </a:r>
          </a:p>
          <a:p>
            <a:pPr marL="0" indent="0">
              <a:buNone/>
            </a:pPr>
            <a:endParaRPr lang="en-US" dirty="0" smtClean="0"/>
          </a:p>
          <a:p>
            <a:r>
              <a:rPr lang="en-US" dirty="0" smtClean="0"/>
              <a:t>Step 2: File Complaint</a:t>
            </a:r>
          </a:p>
          <a:p>
            <a:pPr marL="0" indent="0">
              <a:buNone/>
            </a:pPr>
            <a:endParaRPr lang="en-US" dirty="0" smtClean="0"/>
          </a:p>
          <a:p>
            <a:r>
              <a:rPr lang="en-US" dirty="0" smtClean="0"/>
              <a:t>Step 3: Serve Complaint</a:t>
            </a:r>
          </a:p>
          <a:p>
            <a:endParaRPr lang="en-US" dirty="0"/>
          </a:p>
        </p:txBody>
      </p:sp>
      <p:sp>
        <p:nvSpPr>
          <p:cNvPr id="4" name="Content Placeholder 2"/>
          <p:cNvSpPr txBox="1">
            <a:spLocks/>
          </p:cNvSpPr>
          <p:nvPr/>
        </p:nvSpPr>
        <p:spPr>
          <a:xfrm>
            <a:off x="4229100" y="1371600"/>
            <a:ext cx="5410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	</a:t>
            </a:r>
            <a:r>
              <a:rPr lang="en-US" u="sng" dirty="0" smtClean="0"/>
              <a:t>Timeline</a:t>
            </a:r>
          </a:p>
          <a:p>
            <a:pPr marL="0" indent="0">
              <a:buNone/>
            </a:pPr>
            <a:r>
              <a:rPr lang="en-US" sz="2400" dirty="0" smtClean="0"/>
              <a:t>	</a:t>
            </a:r>
            <a:r>
              <a:rPr lang="en-US" dirty="0" smtClean="0"/>
              <a:t>Day 1</a:t>
            </a:r>
          </a:p>
          <a:p>
            <a:pPr marL="0" indent="0">
              <a:buNone/>
            </a:pPr>
            <a:endParaRPr lang="en-US" dirty="0"/>
          </a:p>
          <a:p>
            <a:pPr marL="0" indent="0">
              <a:buNone/>
            </a:pPr>
            <a:r>
              <a:rPr lang="en-US" dirty="0" smtClean="0"/>
              <a:t>	</a:t>
            </a:r>
            <a:r>
              <a:rPr lang="en-US" dirty="0"/>
              <a:t>30 </a:t>
            </a:r>
            <a:r>
              <a:rPr lang="en-US" dirty="0" smtClean="0"/>
              <a:t>days after demand</a:t>
            </a:r>
          </a:p>
          <a:p>
            <a:pPr marL="0" indent="0">
              <a:buNone/>
            </a:pPr>
            <a:endParaRPr lang="en-US" dirty="0"/>
          </a:p>
          <a:p>
            <a:pPr marL="0" indent="0">
              <a:buNone/>
            </a:pPr>
            <a:r>
              <a:rPr lang="en-US" dirty="0" smtClean="0"/>
              <a:t>	Typically quick</a:t>
            </a:r>
            <a:endParaRPr lang="en-US" dirty="0"/>
          </a:p>
          <a:p>
            <a:pPr marL="0" indent="0">
              <a:buNone/>
            </a:pPr>
            <a:endParaRPr lang="en-US" dirty="0" smtClean="0"/>
          </a:p>
          <a:p>
            <a:pPr marL="0" indent="0">
              <a:buFont typeface="Arial" panose="020B0604020202020204" pitchFamily="34" charset="0"/>
              <a:buNone/>
            </a:pPr>
            <a:endParaRPr lang="en-US" dirty="0" smtClean="0"/>
          </a:p>
          <a:p>
            <a:pPr marL="0" indent="0">
              <a:buNone/>
            </a:pPr>
            <a:endParaRPr lang="en-US" dirty="0"/>
          </a:p>
        </p:txBody>
      </p:sp>
      <p:pic>
        <p:nvPicPr>
          <p:cNvPr id="5" name="Picture 4"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615811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 from FIRPTA Withholding</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Transferor </a:t>
            </a:r>
            <a:r>
              <a:rPr lang="en-US" dirty="0"/>
              <a:t>Furnishes Certification of </a:t>
            </a:r>
            <a:r>
              <a:rPr lang="en-US" dirty="0" err="1"/>
              <a:t>Nonforeign</a:t>
            </a:r>
            <a:r>
              <a:rPr lang="en-US" dirty="0"/>
              <a:t> Status 	</a:t>
            </a:r>
          </a:p>
          <a:p>
            <a:pPr lvl="1"/>
            <a:r>
              <a:rPr lang="en-US" dirty="0"/>
              <a:t>Transferee Receives IRS Withholding Certificate</a:t>
            </a:r>
            <a:r>
              <a:rPr lang="en-US" dirty="0" smtClean="0"/>
              <a:t>.</a:t>
            </a:r>
            <a:endParaRPr lang="en-US" dirty="0"/>
          </a:p>
          <a:p>
            <a:pPr lvl="1"/>
            <a:r>
              <a:rPr lang="en-US" dirty="0"/>
              <a:t>“Amount Realized” is </a:t>
            </a:r>
            <a:r>
              <a:rPr lang="en-US" dirty="0" smtClean="0"/>
              <a:t>zero</a:t>
            </a:r>
          </a:p>
          <a:p>
            <a:pPr lvl="1"/>
            <a:r>
              <a:rPr lang="en-US" dirty="0" smtClean="0"/>
              <a:t>Notice of Non-Recognition Transaction 	</a:t>
            </a:r>
          </a:p>
          <a:p>
            <a:pPr lvl="1"/>
            <a:r>
              <a:rPr lang="en-US" dirty="0" smtClean="0"/>
              <a:t>Pending Application for IRS Withholding Certificate 	</a:t>
            </a:r>
          </a:p>
          <a:p>
            <a:pPr lvl="1"/>
            <a:r>
              <a:rPr lang="en-US" dirty="0" smtClean="0"/>
              <a:t>$300,000 Residence 	</a:t>
            </a:r>
          </a:p>
          <a:p>
            <a:pPr lvl="1"/>
            <a:r>
              <a:rPr lang="en-US" dirty="0" smtClean="0"/>
              <a:t>Alternative Special Procedural Rules for Foreclosures</a:t>
            </a:r>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141677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Buyer’s HARPTA Withholding Obligation</a:t>
            </a:r>
            <a:endParaRPr lang="en-US" dirty="0"/>
          </a:p>
        </p:txBody>
      </p:sp>
      <p:sp>
        <p:nvSpPr>
          <p:cNvPr id="3" name="Content Placeholder 2"/>
          <p:cNvSpPr>
            <a:spLocks noGrp="1"/>
          </p:cNvSpPr>
          <p:nvPr>
            <p:ph idx="1"/>
          </p:nvPr>
        </p:nvSpPr>
        <p:spPr/>
        <p:txBody>
          <a:bodyPr>
            <a:normAutofit/>
          </a:bodyPr>
          <a:lstStyle/>
          <a:p>
            <a:pPr lvl="0"/>
            <a:r>
              <a:rPr lang="en-US" dirty="0" smtClean="0"/>
              <a:t>Basic Provisions of HARPTA Withholding</a:t>
            </a:r>
            <a:endParaRPr lang="en-US" dirty="0"/>
          </a:p>
          <a:p>
            <a:pPr lvl="1"/>
            <a:r>
              <a:rPr lang="en-US" dirty="0" smtClean="0"/>
              <a:t>Five Exemptions</a:t>
            </a:r>
          </a:p>
          <a:p>
            <a:pPr lvl="2"/>
            <a:r>
              <a:rPr lang="en-US" dirty="0"/>
              <a:t>1. Transferor Furnishes Hawaii Resident </a:t>
            </a:r>
            <a:r>
              <a:rPr lang="en-US" dirty="0" smtClean="0"/>
              <a:t>certification</a:t>
            </a:r>
          </a:p>
          <a:p>
            <a:pPr lvl="2"/>
            <a:r>
              <a:rPr lang="en-US" dirty="0" smtClean="0"/>
              <a:t>2</a:t>
            </a:r>
            <a:r>
              <a:rPr lang="en-US" dirty="0"/>
              <a:t>. $300,000 Residence Exemption	</a:t>
            </a:r>
            <a:endParaRPr lang="en-US" dirty="0" smtClean="0"/>
          </a:p>
          <a:p>
            <a:pPr lvl="2"/>
            <a:r>
              <a:rPr lang="en-US" dirty="0" smtClean="0"/>
              <a:t>3</a:t>
            </a:r>
            <a:r>
              <a:rPr lang="en-US" dirty="0"/>
              <a:t>.  Notice of </a:t>
            </a:r>
            <a:r>
              <a:rPr lang="en-US" dirty="0" err="1"/>
              <a:t>Nonrecognition</a:t>
            </a:r>
            <a:r>
              <a:rPr lang="en-US" dirty="0"/>
              <a:t> Transaction	</a:t>
            </a:r>
            <a:endParaRPr lang="en-US" dirty="0" smtClean="0"/>
          </a:p>
          <a:p>
            <a:pPr lvl="2"/>
            <a:r>
              <a:rPr lang="en-US" dirty="0" smtClean="0"/>
              <a:t>4</a:t>
            </a:r>
            <a:r>
              <a:rPr lang="en-US" dirty="0"/>
              <a:t>.  State Withholding Certificate	</a:t>
            </a:r>
            <a:endParaRPr lang="en-US" dirty="0" smtClean="0"/>
          </a:p>
          <a:p>
            <a:pPr lvl="2"/>
            <a:r>
              <a:rPr lang="en-US" dirty="0" smtClean="0"/>
              <a:t>5. </a:t>
            </a:r>
            <a:r>
              <a:rPr lang="en-US" dirty="0"/>
              <a:t>Written Agreement with </a:t>
            </a:r>
            <a:r>
              <a:rPr lang="en-US" dirty="0" smtClean="0"/>
              <a:t>DOT</a:t>
            </a:r>
            <a:endParaRPr lang="en-US" dirty="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83405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Exceptions Available in Foreclosure Sales</a:t>
            </a:r>
          </a:p>
          <a:p>
            <a:pPr lvl="1"/>
            <a:r>
              <a:rPr lang="en-US" dirty="0" smtClean="0"/>
              <a:t>Transferor’s Certification of Non-Foreign Status</a:t>
            </a:r>
          </a:p>
          <a:p>
            <a:pPr lvl="2"/>
            <a:r>
              <a:rPr lang="en-US" i="1" dirty="0" smtClean="0"/>
              <a:t>No, however, a lender certified W-9 should be a sufficient substitute.</a:t>
            </a:r>
          </a:p>
          <a:p>
            <a:pPr marL="0" indent="0">
              <a:buNone/>
            </a:pPr>
            <a:endParaRPr lang="en-US" u="sng" dirty="0" smtClean="0"/>
          </a:p>
          <a:p>
            <a:pPr marL="0" indent="0">
              <a:buNone/>
            </a:pPr>
            <a:endParaRPr lang="en-US" dirty="0" smtClean="0"/>
          </a:p>
        </p:txBody>
      </p:sp>
      <p:sp>
        <p:nvSpPr>
          <p:cNvPr id="4" name="Rectangle 3"/>
          <p:cNvSpPr/>
          <p:nvPr/>
        </p:nvSpPr>
        <p:spPr>
          <a:xfrm>
            <a:off x="381000" y="6248400"/>
            <a:ext cx="2381870" cy="369332"/>
          </a:xfrm>
          <a:prstGeom prst="rect">
            <a:avLst/>
          </a:prstGeom>
        </p:spPr>
        <p:txBody>
          <a:bodyPr wrap="none">
            <a:spAutoFit/>
          </a:bodyPr>
          <a:lstStyle/>
          <a:p>
            <a:r>
              <a:rPr lang="en-US" dirty="0"/>
              <a:t>(Treas. Reg. § 1.1445-2)</a:t>
            </a:r>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30183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Exceptions Available in Foreclosure Sales</a:t>
            </a:r>
          </a:p>
          <a:p>
            <a:pPr lvl="1"/>
            <a:r>
              <a:rPr lang="en-US" dirty="0" smtClean="0">
                <a:solidFill>
                  <a:srgbClr val="00B050"/>
                </a:solidFill>
              </a:rPr>
              <a:t>Transferor’s Certification of Non-Foreign Status</a:t>
            </a:r>
          </a:p>
          <a:p>
            <a:pPr lvl="1"/>
            <a:r>
              <a:rPr lang="en-US" dirty="0" smtClean="0"/>
              <a:t>IRS Withholding Certificate</a:t>
            </a:r>
          </a:p>
          <a:p>
            <a:pPr lvl="1"/>
            <a:endParaRPr lang="en-US" dirty="0" smtClean="0"/>
          </a:p>
          <a:p>
            <a:pPr lvl="1"/>
            <a:endParaRPr lang="en-US" dirty="0" smtClean="0"/>
          </a:p>
          <a:p>
            <a:pPr marL="0" indent="0">
              <a:buNone/>
            </a:pPr>
            <a:endParaRPr lang="en-US" u="sng" dirty="0" smtClean="0"/>
          </a:p>
          <a:p>
            <a:pPr marL="0" indent="0">
              <a:buNone/>
            </a:pPr>
            <a:endParaRPr lang="en-US" dirty="0" smtClean="0"/>
          </a:p>
        </p:txBody>
      </p:sp>
      <p:sp>
        <p:nvSpPr>
          <p:cNvPr id="4" name="Rectangle 3"/>
          <p:cNvSpPr/>
          <p:nvPr/>
        </p:nvSpPr>
        <p:spPr>
          <a:xfrm>
            <a:off x="381000" y="6248400"/>
            <a:ext cx="2381870" cy="369332"/>
          </a:xfrm>
          <a:prstGeom prst="rect">
            <a:avLst/>
          </a:prstGeom>
        </p:spPr>
        <p:txBody>
          <a:bodyPr wrap="none">
            <a:spAutoFit/>
          </a:bodyPr>
          <a:lstStyle/>
          <a:p>
            <a:r>
              <a:rPr lang="en-US" dirty="0"/>
              <a:t>(Treas. Reg. § 1.1445-2)</a:t>
            </a:r>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616798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Exceptions Available in Foreclosure Sales</a:t>
            </a:r>
          </a:p>
          <a:p>
            <a:pPr lvl="1"/>
            <a:r>
              <a:rPr lang="en-US" dirty="0" smtClean="0">
                <a:solidFill>
                  <a:srgbClr val="00B050"/>
                </a:solidFill>
              </a:rPr>
              <a:t>Transferor’s Certification of Non-Foreign Status</a:t>
            </a:r>
          </a:p>
          <a:p>
            <a:pPr lvl="1"/>
            <a:r>
              <a:rPr lang="en-US" dirty="0" smtClean="0"/>
              <a:t>IRS Withholding Certificate</a:t>
            </a:r>
          </a:p>
          <a:p>
            <a:pPr lvl="2"/>
            <a:r>
              <a:rPr lang="en-US" i="1" dirty="0" smtClean="0"/>
              <a:t>No.  Requires transferor’s cooperation; could take 90 days to process</a:t>
            </a:r>
          </a:p>
          <a:p>
            <a:pPr lvl="1"/>
            <a:endParaRPr lang="en-US" dirty="0" smtClean="0"/>
          </a:p>
          <a:p>
            <a:pPr lvl="1"/>
            <a:endParaRPr lang="en-US" dirty="0" smtClean="0"/>
          </a:p>
          <a:p>
            <a:pPr marL="0" indent="0">
              <a:buNone/>
            </a:pPr>
            <a:endParaRPr lang="en-US" u="sng" dirty="0" smtClean="0"/>
          </a:p>
          <a:p>
            <a:pPr marL="0" indent="0">
              <a:buNone/>
            </a:pPr>
            <a:endParaRPr lang="en-US" dirty="0" smtClean="0"/>
          </a:p>
        </p:txBody>
      </p:sp>
      <p:sp>
        <p:nvSpPr>
          <p:cNvPr id="4" name="Rectangle 3"/>
          <p:cNvSpPr/>
          <p:nvPr/>
        </p:nvSpPr>
        <p:spPr>
          <a:xfrm>
            <a:off x="381000" y="6248400"/>
            <a:ext cx="2381870" cy="369332"/>
          </a:xfrm>
          <a:prstGeom prst="rect">
            <a:avLst/>
          </a:prstGeom>
        </p:spPr>
        <p:txBody>
          <a:bodyPr wrap="none">
            <a:spAutoFit/>
          </a:bodyPr>
          <a:lstStyle/>
          <a:p>
            <a:r>
              <a:rPr lang="en-US" dirty="0"/>
              <a:t>(Treas. Reg. § 1.1445-2)</a:t>
            </a:r>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380565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Exceptions Available in Foreclosure Sales</a:t>
            </a:r>
          </a:p>
          <a:p>
            <a:pPr lvl="1"/>
            <a:r>
              <a:rPr lang="en-US" dirty="0" smtClean="0">
                <a:solidFill>
                  <a:srgbClr val="00B050"/>
                </a:solidFill>
              </a:rPr>
              <a:t>Transferor’s Certification of Non-Foreign Status</a:t>
            </a:r>
          </a:p>
          <a:p>
            <a:pPr lvl="1"/>
            <a:r>
              <a:rPr lang="en-US" strike="sngStrike" dirty="0" smtClean="0">
                <a:solidFill>
                  <a:srgbClr val="FF0000"/>
                </a:solidFill>
              </a:rPr>
              <a:t>IRS Withholding Certificate</a:t>
            </a:r>
          </a:p>
          <a:p>
            <a:pPr lvl="1"/>
            <a:r>
              <a:rPr lang="en-US" dirty="0" smtClean="0"/>
              <a:t>“Amount Realized” is zero</a:t>
            </a:r>
          </a:p>
          <a:p>
            <a:pPr lvl="1"/>
            <a:endParaRPr lang="en-US" dirty="0" smtClean="0"/>
          </a:p>
          <a:p>
            <a:pPr marL="0" indent="0">
              <a:buNone/>
            </a:pPr>
            <a:endParaRPr lang="en-US" u="sng" dirty="0" smtClean="0"/>
          </a:p>
          <a:p>
            <a:pPr marL="0" indent="0">
              <a:buNone/>
            </a:pPr>
            <a:endParaRPr lang="en-US" dirty="0" smtClean="0"/>
          </a:p>
        </p:txBody>
      </p:sp>
      <p:sp>
        <p:nvSpPr>
          <p:cNvPr id="4" name="Rectangle 3"/>
          <p:cNvSpPr/>
          <p:nvPr/>
        </p:nvSpPr>
        <p:spPr>
          <a:xfrm>
            <a:off x="381000" y="6248400"/>
            <a:ext cx="2381870" cy="369332"/>
          </a:xfrm>
          <a:prstGeom prst="rect">
            <a:avLst/>
          </a:prstGeom>
        </p:spPr>
        <p:txBody>
          <a:bodyPr wrap="none">
            <a:spAutoFit/>
          </a:bodyPr>
          <a:lstStyle/>
          <a:p>
            <a:r>
              <a:rPr lang="en-US" dirty="0"/>
              <a:t>(Treas. Reg. § 1.1445-2)</a:t>
            </a:r>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030613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Exceptions Available in Foreclosure Sales</a:t>
            </a:r>
          </a:p>
          <a:p>
            <a:pPr lvl="1"/>
            <a:r>
              <a:rPr lang="en-US" dirty="0" smtClean="0">
                <a:solidFill>
                  <a:srgbClr val="00B050"/>
                </a:solidFill>
              </a:rPr>
              <a:t>Transferor’s Certification of Non-Foreign Status</a:t>
            </a:r>
          </a:p>
          <a:p>
            <a:pPr lvl="1"/>
            <a:r>
              <a:rPr lang="en-US" strike="sngStrike" dirty="0" smtClean="0">
                <a:solidFill>
                  <a:srgbClr val="FF0000"/>
                </a:solidFill>
              </a:rPr>
              <a:t>IRS Withholding Certificate</a:t>
            </a:r>
          </a:p>
          <a:p>
            <a:pPr lvl="1"/>
            <a:r>
              <a:rPr lang="en-US" dirty="0" smtClean="0"/>
              <a:t>“Amount Realized” is zero</a:t>
            </a:r>
          </a:p>
          <a:p>
            <a:pPr lvl="2"/>
            <a:r>
              <a:rPr lang="en-US" i="1" dirty="0" smtClean="0"/>
              <a:t>No.  “Amount Realized” = sum of cash paid, fair market value of property transferred, amount of any liability assumed by transferee.</a:t>
            </a:r>
          </a:p>
          <a:p>
            <a:pPr lvl="2"/>
            <a:r>
              <a:rPr lang="en-US" i="1" dirty="0" smtClean="0"/>
              <a:t>Foreclosure sale is not a gift.</a:t>
            </a:r>
          </a:p>
          <a:p>
            <a:pPr lvl="1"/>
            <a:endParaRPr lang="en-US" dirty="0" smtClean="0"/>
          </a:p>
          <a:p>
            <a:pPr marL="0" indent="0">
              <a:buNone/>
            </a:pPr>
            <a:endParaRPr lang="en-US" u="sng" dirty="0" smtClean="0"/>
          </a:p>
          <a:p>
            <a:pPr marL="0" indent="0">
              <a:buNone/>
            </a:pPr>
            <a:endParaRPr lang="en-US" dirty="0" smtClean="0"/>
          </a:p>
        </p:txBody>
      </p:sp>
      <p:sp>
        <p:nvSpPr>
          <p:cNvPr id="4" name="Rectangle 3"/>
          <p:cNvSpPr/>
          <p:nvPr/>
        </p:nvSpPr>
        <p:spPr>
          <a:xfrm>
            <a:off x="381000" y="6248400"/>
            <a:ext cx="2381870" cy="369332"/>
          </a:xfrm>
          <a:prstGeom prst="rect">
            <a:avLst/>
          </a:prstGeom>
        </p:spPr>
        <p:txBody>
          <a:bodyPr wrap="none">
            <a:spAutoFit/>
          </a:bodyPr>
          <a:lstStyle/>
          <a:p>
            <a:r>
              <a:rPr lang="en-US" dirty="0"/>
              <a:t>(Treas. Reg. § 1.1445-2)</a:t>
            </a:r>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255810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Exceptions Available in Foreclosure Sales</a:t>
            </a:r>
          </a:p>
          <a:p>
            <a:pPr lvl="1"/>
            <a:r>
              <a:rPr lang="en-US" dirty="0" smtClean="0">
                <a:solidFill>
                  <a:srgbClr val="00B050"/>
                </a:solidFill>
              </a:rPr>
              <a:t>Transferor’s Certification of Non-Foreign Status</a:t>
            </a:r>
          </a:p>
          <a:p>
            <a:pPr lvl="1"/>
            <a:r>
              <a:rPr lang="en-US" strike="sngStrike" dirty="0" smtClean="0">
                <a:solidFill>
                  <a:srgbClr val="FF0000"/>
                </a:solidFill>
              </a:rPr>
              <a:t>IRS Withholding Certificate</a:t>
            </a:r>
          </a:p>
          <a:p>
            <a:pPr lvl="1"/>
            <a:r>
              <a:rPr lang="en-US" strike="sngStrike" dirty="0" smtClean="0">
                <a:solidFill>
                  <a:srgbClr val="FF0000"/>
                </a:solidFill>
              </a:rPr>
              <a:t>“Amount Realized” is zero</a:t>
            </a:r>
          </a:p>
          <a:p>
            <a:pPr marL="0" indent="0">
              <a:buNone/>
            </a:pPr>
            <a:endParaRPr lang="en-US" u="sng" dirty="0" smtClean="0"/>
          </a:p>
          <a:p>
            <a:pPr marL="0" indent="0">
              <a:buNone/>
            </a:pPr>
            <a:endParaRPr lang="en-US" dirty="0" smtClean="0"/>
          </a:p>
        </p:txBody>
      </p:sp>
      <p:sp>
        <p:nvSpPr>
          <p:cNvPr id="4" name="Rectangle 3"/>
          <p:cNvSpPr/>
          <p:nvPr/>
        </p:nvSpPr>
        <p:spPr>
          <a:xfrm>
            <a:off x="381000" y="6248400"/>
            <a:ext cx="2381870" cy="369332"/>
          </a:xfrm>
          <a:prstGeom prst="rect">
            <a:avLst/>
          </a:prstGeom>
        </p:spPr>
        <p:txBody>
          <a:bodyPr wrap="none">
            <a:spAutoFit/>
          </a:bodyPr>
          <a:lstStyle/>
          <a:p>
            <a:r>
              <a:rPr lang="en-US" dirty="0"/>
              <a:t>(Treas. Reg. § 1.1445-2)</a:t>
            </a:r>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40660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dirty="0" smtClean="0"/>
              <a:t>Transferor’s Notice of </a:t>
            </a:r>
            <a:r>
              <a:rPr lang="en-US" dirty="0" err="1" smtClean="0"/>
              <a:t>Nonrecognition</a:t>
            </a:r>
            <a:r>
              <a:rPr lang="en-US" dirty="0" smtClean="0"/>
              <a:t> Treatment	</a:t>
            </a: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145521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dirty="0" smtClean="0"/>
              <a:t>Transferor’s Notice of </a:t>
            </a:r>
            <a:r>
              <a:rPr lang="en-US" dirty="0" err="1" smtClean="0"/>
              <a:t>Nonrecognition</a:t>
            </a:r>
            <a:r>
              <a:rPr lang="en-US" dirty="0" smtClean="0"/>
              <a:t> Treatment</a:t>
            </a:r>
          </a:p>
          <a:p>
            <a:pPr lvl="2"/>
            <a:r>
              <a:rPr lang="en-US" i="1" dirty="0" smtClean="0"/>
              <a:t>No.  Requires transferor’s cooperation.</a:t>
            </a:r>
            <a:r>
              <a:rPr lang="en-US" dirty="0" smtClean="0"/>
              <a:t>	</a:t>
            </a: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742128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smtClean="0">
                <a:solidFill>
                  <a:schemeClr val="tx1"/>
                </a:solidFill>
              </a:rPr>
              <a:t>Collections Lawsuit Process (</a:t>
            </a:r>
            <a:r>
              <a:rPr lang="en-US" dirty="0" err="1" smtClean="0">
                <a:solidFill>
                  <a:schemeClr val="tx1"/>
                </a:solidFill>
              </a:rPr>
              <a:t>Con’t</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457200" y="1340893"/>
            <a:ext cx="4419600" cy="4525963"/>
          </a:xfrm>
        </p:spPr>
        <p:txBody>
          <a:bodyPr/>
          <a:lstStyle/>
          <a:p>
            <a:pPr marL="0" indent="0" algn="ctr">
              <a:buNone/>
            </a:pPr>
            <a:r>
              <a:rPr lang="en-US" u="sng" dirty="0" smtClean="0"/>
              <a:t>Steps</a:t>
            </a:r>
          </a:p>
          <a:p>
            <a:r>
              <a:rPr lang="en-US" dirty="0" smtClean="0"/>
              <a:t>Step </a:t>
            </a:r>
            <a:r>
              <a:rPr lang="en-US" dirty="0"/>
              <a:t>4</a:t>
            </a:r>
            <a:r>
              <a:rPr lang="en-US" dirty="0" smtClean="0"/>
              <a:t>: Borrower’s Answer</a:t>
            </a:r>
          </a:p>
          <a:p>
            <a:pPr marL="0" indent="0">
              <a:buNone/>
            </a:pPr>
            <a:endParaRPr lang="en-US" dirty="0" smtClean="0"/>
          </a:p>
          <a:p>
            <a:endParaRPr lang="en-US" dirty="0"/>
          </a:p>
        </p:txBody>
      </p:sp>
      <p:sp>
        <p:nvSpPr>
          <p:cNvPr id="4" name="Content Placeholder 2"/>
          <p:cNvSpPr txBox="1">
            <a:spLocks/>
          </p:cNvSpPr>
          <p:nvPr/>
        </p:nvSpPr>
        <p:spPr>
          <a:xfrm>
            <a:off x="3886200" y="1371600"/>
            <a:ext cx="5638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	</a:t>
            </a:r>
            <a:r>
              <a:rPr lang="en-US" sz="2400" u="sng" dirty="0" smtClean="0"/>
              <a:t>Timeline</a:t>
            </a:r>
          </a:p>
          <a:p>
            <a:pPr marL="0" indent="0">
              <a:buNone/>
            </a:pPr>
            <a:r>
              <a:rPr lang="en-US" sz="2400" dirty="0" smtClean="0"/>
              <a:t>	Circuit Court = 20 days</a:t>
            </a:r>
          </a:p>
          <a:p>
            <a:pPr marL="0" indent="0">
              <a:buNone/>
            </a:pPr>
            <a:r>
              <a:rPr lang="en-US" sz="2400" dirty="0"/>
              <a:t>	</a:t>
            </a:r>
            <a:r>
              <a:rPr lang="en-US" sz="2400" dirty="0" smtClean="0"/>
              <a:t>District Court ≈ 2 weeks</a:t>
            </a:r>
          </a:p>
          <a:p>
            <a:pPr marL="0" indent="0">
              <a:buNone/>
            </a:pPr>
            <a:endParaRPr lang="en-US" sz="2400" dirty="0"/>
          </a:p>
          <a:p>
            <a:pPr marL="0" indent="0">
              <a:buNone/>
            </a:pPr>
            <a:r>
              <a:rPr lang="en-US" sz="2400" dirty="0" smtClean="0"/>
              <a:t>	Admit (We Win!)</a:t>
            </a:r>
          </a:p>
          <a:p>
            <a:pPr marL="0" indent="0">
              <a:buNone/>
            </a:pPr>
            <a:r>
              <a:rPr lang="en-US" sz="2400" dirty="0"/>
              <a:t>	</a:t>
            </a:r>
            <a:r>
              <a:rPr lang="en-US" sz="2400" dirty="0" smtClean="0"/>
              <a:t>Don’t Answer (We </a:t>
            </a:r>
            <a:r>
              <a:rPr lang="en-US" sz="2400" dirty="0"/>
              <a:t>Win!)</a:t>
            </a:r>
          </a:p>
          <a:p>
            <a:pPr marL="0" indent="0">
              <a:buNone/>
            </a:pPr>
            <a:endParaRPr lang="en-US" sz="2400" dirty="0" smtClean="0"/>
          </a:p>
          <a:p>
            <a:pPr marL="0" indent="0">
              <a:buFont typeface="Arial" panose="020B0604020202020204" pitchFamily="34" charset="0"/>
              <a:buNone/>
            </a:pPr>
            <a:r>
              <a:rPr lang="en-US" sz="2400" dirty="0" smtClean="0"/>
              <a:t>	   Deny (Trial or Motion for </a:t>
            </a:r>
          </a:p>
          <a:p>
            <a:pPr marL="0" indent="0">
              <a:buFont typeface="Arial" panose="020B0604020202020204" pitchFamily="34" charset="0"/>
              <a:buNone/>
            </a:pPr>
            <a:r>
              <a:rPr lang="en-US" sz="2400" dirty="0"/>
              <a:t>	</a:t>
            </a:r>
            <a:r>
              <a:rPr lang="en-US" sz="2400" dirty="0" smtClean="0"/>
              <a:t>   Summary Judgment)</a:t>
            </a:r>
          </a:p>
          <a:p>
            <a:pPr marL="0" indent="0">
              <a:buNone/>
            </a:pPr>
            <a:endParaRPr lang="en-US" dirty="0"/>
          </a:p>
        </p:txBody>
      </p:sp>
      <p:cxnSp>
        <p:nvCxnSpPr>
          <p:cNvPr id="6" name="Elbow Connector 5"/>
          <p:cNvCxnSpPr/>
          <p:nvPr/>
        </p:nvCxnSpPr>
        <p:spPr>
          <a:xfrm>
            <a:off x="2133600" y="2667000"/>
            <a:ext cx="2209800" cy="83820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2116873" y="2667000"/>
            <a:ext cx="2209800" cy="12954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116873" y="2667000"/>
            <a:ext cx="2912327" cy="2133600"/>
          </a:xfrm>
          <a:prstGeom prst="bentConnector3">
            <a:avLst>
              <a:gd name="adj1" fmla="val 3813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71405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strike="sngStrike" dirty="0" smtClean="0">
                <a:solidFill>
                  <a:srgbClr val="FF0000"/>
                </a:solidFill>
              </a:rPr>
              <a:t>Transferor’s Notice of </a:t>
            </a:r>
            <a:r>
              <a:rPr lang="en-US" strike="sngStrike" dirty="0" err="1" smtClean="0">
                <a:solidFill>
                  <a:srgbClr val="FF0000"/>
                </a:solidFill>
              </a:rPr>
              <a:t>Nonrecognition</a:t>
            </a:r>
            <a:r>
              <a:rPr lang="en-US" strike="sngStrike" dirty="0" smtClean="0">
                <a:solidFill>
                  <a:srgbClr val="FF0000"/>
                </a:solidFill>
              </a:rPr>
              <a:t> Treatment</a:t>
            </a:r>
          </a:p>
          <a:p>
            <a:pPr lvl="1"/>
            <a:r>
              <a:rPr lang="en-US" dirty="0" smtClean="0">
                <a:solidFill>
                  <a:schemeClr val="tx1">
                    <a:lumMod val="95000"/>
                    <a:lumOff val="5000"/>
                  </a:schemeClr>
                </a:solidFill>
              </a:rPr>
              <a:t>Pending application for IRS Withholding Certificate</a:t>
            </a:r>
          </a:p>
          <a:p>
            <a:pPr lvl="1"/>
            <a:endParaRPr lang="en-US" dirty="0" smtClean="0">
              <a:solidFill>
                <a:schemeClr val="tx1">
                  <a:lumMod val="95000"/>
                  <a:lumOff val="5000"/>
                </a:schemeClr>
              </a:solidFill>
            </a:endParaRP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947412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strike="sngStrike" dirty="0" smtClean="0">
                <a:solidFill>
                  <a:srgbClr val="FF0000"/>
                </a:solidFill>
              </a:rPr>
              <a:t>Transferor’s Notice of </a:t>
            </a:r>
            <a:r>
              <a:rPr lang="en-US" strike="sngStrike" dirty="0" err="1" smtClean="0">
                <a:solidFill>
                  <a:srgbClr val="FF0000"/>
                </a:solidFill>
              </a:rPr>
              <a:t>Nonrecognition</a:t>
            </a:r>
            <a:r>
              <a:rPr lang="en-US" strike="sngStrike" dirty="0" smtClean="0">
                <a:solidFill>
                  <a:srgbClr val="FF0000"/>
                </a:solidFill>
              </a:rPr>
              <a:t> Treatment</a:t>
            </a:r>
          </a:p>
          <a:p>
            <a:pPr lvl="1"/>
            <a:r>
              <a:rPr lang="en-US" dirty="0" smtClean="0">
                <a:solidFill>
                  <a:schemeClr val="tx1">
                    <a:lumMod val="95000"/>
                    <a:lumOff val="5000"/>
                  </a:schemeClr>
                </a:solidFill>
              </a:rPr>
              <a:t>Pending application for IRS Withholding Certificate</a:t>
            </a:r>
          </a:p>
          <a:p>
            <a:pPr lvl="2"/>
            <a:r>
              <a:rPr lang="en-US" i="1" dirty="0" smtClean="0">
                <a:solidFill>
                  <a:schemeClr val="tx1">
                    <a:lumMod val="95000"/>
                    <a:lumOff val="5000"/>
                  </a:schemeClr>
                </a:solidFill>
              </a:rPr>
              <a:t>No.  Requires transferor’s cooperation.</a:t>
            </a:r>
          </a:p>
          <a:p>
            <a:pPr lvl="1"/>
            <a:endParaRPr lang="en-US" dirty="0" smtClean="0">
              <a:solidFill>
                <a:schemeClr val="tx1">
                  <a:lumMod val="95000"/>
                  <a:lumOff val="5000"/>
                </a:schemeClr>
              </a:solidFill>
            </a:endParaRP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075938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strike="sngStrike" dirty="0" smtClean="0">
                <a:solidFill>
                  <a:srgbClr val="FF0000"/>
                </a:solidFill>
              </a:rPr>
              <a:t>Transferor’s Notice of </a:t>
            </a:r>
            <a:r>
              <a:rPr lang="en-US" strike="sngStrike" dirty="0" err="1" smtClean="0">
                <a:solidFill>
                  <a:srgbClr val="FF0000"/>
                </a:solidFill>
              </a:rPr>
              <a:t>Nonrecognition</a:t>
            </a:r>
            <a:r>
              <a:rPr lang="en-US" strike="sngStrike" dirty="0" smtClean="0">
                <a:solidFill>
                  <a:srgbClr val="FF0000"/>
                </a:solidFill>
              </a:rPr>
              <a:t> Treatment</a:t>
            </a:r>
          </a:p>
          <a:p>
            <a:pPr lvl="1"/>
            <a:r>
              <a:rPr lang="en-US" strike="sngStrike" dirty="0" smtClean="0">
                <a:solidFill>
                  <a:srgbClr val="FF0000"/>
                </a:solidFill>
              </a:rPr>
              <a:t>Pending application for IRS Withholding Certificate</a:t>
            </a:r>
          </a:p>
          <a:p>
            <a:pPr lvl="1"/>
            <a:r>
              <a:rPr lang="en-US" dirty="0" smtClean="0">
                <a:solidFill>
                  <a:schemeClr val="tx1">
                    <a:lumMod val="95000"/>
                    <a:lumOff val="5000"/>
                  </a:schemeClr>
                </a:solidFill>
              </a:rPr>
              <a:t>$300,000 Residence for Buyer/Transferee</a:t>
            </a:r>
          </a:p>
          <a:p>
            <a:pPr lvl="1"/>
            <a:endParaRPr lang="en-US" dirty="0" smtClean="0">
              <a:solidFill>
                <a:schemeClr val="tx1">
                  <a:lumMod val="95000"/>
                  <a:lumOff val="5000"/>
                </a:schemeClr>
              </a:solidFill>
            </a:endParaRP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92258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strike="sngStrike" dirty="0" smtClean="0">
                <a:solidFill>
                  <a:srgbClr val="FF0000"/>
                </a:solidFill>
              </a:rPr>
              <a:t>Transferor’s Notice of </a:t>
            </a:r>
            <a:r>
              <a:rPr lang="en-US" strike="sngStrike" dirty="0" err="1" smtClean="0">
                <a:solidFill>
                  <a:srgbClr val="FF0000"/>
                </a:solidFill>
              </a:rPr>
              <a:t>Nonrecognition</a:t>
            </a:r>
            <a:r>
              <a:rPr lang="en-US" strike="sngStrike" dirty="0" smtClean="0">
                <a:solidFill>
                  <a:srgbClr val="FF0000"/>
                </a:solidFill>
              </a:rPr>
              <a:t> Treatment</a:t>
            </a:r>
          </a:p>
          <a:p>
            <a:pPr lvl="1"/>
            <a:r>
              <a:rPr lang="en-US" strike="sngStrike" dirty="0" smtClean="0">
                <a:solidFill>
                  <a:srgbClr val="FF0000"/>
                </a:solidFill>
              </a:rPr>
              <a:t>Pending application for IRS Withholding Certificate</a:t>
            </a:r>
          </a:p>
          <a:p>
            <a:pPr lvl="1"/>
            <a:r>
              <a:rPr lang="en-US" dirty="0" smtClean="0">
                <a:solidFill>
                  <a:schemeClr val="tx1">
                    <a:lumMod val="95000"/>
                    <a:lumOff val="5000"/>
                  </a:schemeClr>
                </a:solidFill>
              </a:rPr>
              <a:t>$300,000 Residence for Buyer/Transferee</a:t>
            </a:r>
          </a:p>
          <a:p>
            <a:pPr lvl="2"/>
            <a:r>
              <a:rPr lang="en-US" i="1" dirty="0" smtClean="0">
                <a:solidFill>
                  <a:schemeClr val="tx1">
                    <a:lumMod val="95000"/>
                    <a:lumOff val="5000"/>
                  </a:schemeClr>
                </a:solidFill>
              </a:rPr>
              <a:t>Possible.  But, buyer/transferee is assuming the risk.  If they don’t use as a residence for two years, they have potential liability.</a:t>
            </a:r>
          </a:p>
          <a:p>
            <a:pPr lvl="1"/>
            <a:endParaRPr lang="en-US" dirty="0" smtClean="0">
              <a:solidFill>
                <a:schemeClr val="tx1">
                  <a:lumMod val="95000"/>
                  <a:lumOff val="5000"/>
                </a:schemeClr>
              </a:solidFill>
            </a:endParaRP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250431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strike="sngStrike" dirty="0" smtClean="0">
                <a:solidFill>
                  <a:srgbClr val="FF0000"/>
                </a:solidFill>
              </a:rPr>
              <a:t>Transferor’s Notice of </a:t>
            </a:r>
            <a:r>
              <a:rPr lang="en-US" strike="sngStrike" dirty="0" err="1" smtClean="0">
                <a:solidFill>
                  <a:srgbClr val="FF0000"/>
                </a:solidFill>
              </a:rPr>
              <a:t>Nonrecognition</a:t>
            </a:r>
            <a:r>
              <a:rPr lang="en-US" strike="sngStrike" dirty="0" smtClean="0">
                <a:solidFill>
                  <a:srgbClr val="FF0000"/>
                </a:solidFill>
              </a:rPr>
              <a:t> Treatment</a:t>
            </a:r>
          </a:p>
          <a:p>
            <a:pPr lvl="1"/>
            <a:r>
              <a:rPr lang="en-US" strike="sngStrike" dirty="0" smtClean="0">
                <a:solidFill>
                  <a:srgbClr val="FF0000"/>
                </a:solidFill>
              </a:rPr>
              <a:t>Pending application for IRS Withholding Certificate</a:t>
            </a:r>
          </a:p>
          <a:p>
            <a:pPr lvl="1"/>
            <a:r>
              <a:rPr lang="en-US" dirty="0" smtClean="0">
                <a:solidFill>
                  <a:srgbClr val="00B050"/>
                </a:solidFill>
              </a:rPr>
              <a:t>$300,000 Residence for Buyer/Transferee</a:t>
            </a:r>
          </a:p>
          <a:p>
            <a:pPr lvl="1"/>
            <a:r>
              <a:rPr lang="en-US" dirty="0" smtClean="0">
                <a:solidFill>
                  <a:schemeClr val="tx1">
                    <a:lumMod val="95000"/>
                    <a:lumOff val="5000"/>
                  </a:schemeClr>
                </a:solidFill>
              </a:rPr>
              <a:t>Special Procedures Applicable to Foreclosures</a:t>
            </a:r>
          </a:p>
          <a:p>
            <a:pPr marL="457200" lvl="1" indent="0">
              <a:buNone/>
            </a:pPr>
            <a:endParaRPr lang="en-US" dirty="0" smtClean="0">
              <a:solidFill>
                <a:schemeClr val="tx1">
                  <a:lumMod val="95000"/>
                  <a:lumOff val="5000"/>
                </a:schemeClr>
              </a:solidFill>
            </a:endParaRP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122391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FIRPTA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Available in Foreclosure Sales</a:t>
            </a:r>
          </a:p>
          <a:p>
            <a:pPr lvl="1"/>
            <a:r>
              <a:rPr lang="en-US" strike="sngStrike" dirty="0" smtClean="0">
                <a:solidFill>
                  <a:srgbClr val="FF0000"/>
                </a:solidFill>
              </a:rPr>
              <a:t>Transferor’s Notice of </a:t>
            </a:r>
            <a:r>
              <a:rPr lang="en-US" strike="sngStrike" dirty="0" err="1" smtClean="0">
                <a:solidFill>
                  <a:srgbClr val="FF0000"/>
                </a:solidFill>
              </a:rPr>
              <a:t>Nonrecognition</a:t>
            </a:r>
            <a:r>
              <a:rPr lang="en-US" strike="sngStrike" dirty="0" smtClean="0">
                <a:solidFill>
                  <a:srgbClr val="FF0000"/>
                </a:solidFill>
              </a:rPr>
              <a:t> Treatment</a:t>
            </a:r>
          </a:p>
          <a:p>
            <a:pPr lvl="1"/>
            <a:r>
              <a:rPr lang="en-US" strike="sngStrike" dirty="0" smtClean="0">
                <a:solidFill>
                  <a:srgbClr val="FF0000"/>
                </a:solidFill>
              </a:rPr>
              <a:t>Pending application for IRS Withholding Certificate</a:t>
            </a:r>
          </a:p>
          <a:p>
            <a:pPr lvl="1"/>
            <a:r>
              <a:rPr lang="en-US" dirty="0" smtClean="0">
                <a:solidFill>
                  <a:srgbClr val="00B050"/>
                </a:solidFill>
              </a:rPr>
              <a:t>$300,000 Residence for Buyer/Transferee</a:t>
            </a:r>
          </a:p>
          <a:p>
            <a:pPr lvl="1"/>
            <a:r>
              <a:rPr lang="en-US" dirty="0" smtClean="0">
                <a:solidFill>
                  <a:schemeClr val="tx1">
                    <a:lumMod val="95000"/>
                    <a:lumOff val="5000"/>
                  </a:schemeClr>
                </a:solidFill>
              </a:rPr>
              <a:t>Special Procedural Rules Applicable to Foreclosures</a:t>
            </a:r>
          </a:p>
          <a:p>
            <a:pPr lvl="2"/>
            <a:r>
              <a:rPr lang="en-US" i="1" dirty="0" smtClean="0">
                <a:solidFill>
                  <a:schemeClr val="tx1">
                    <a:lumMod val="95000"/>
                    <a:lumOff val="5000"/>
                  </a:schemeClr>
                </a:solidFill>
              </a:rPr>
              <a:t>Yes.  Determine the alternative amount that accrues to debtor and satisfy notice requirements. No withholding if alternative amount is zero.</a:t>
            </a:r>
          </a:p>
          <a:p>
            <a:pPr marL="457200" lvl="1" indent="0">
              <a:buNone/>
            </a:pPr>
            <a:endParaRPr lang="en-US" dirty="0" smtClean="0">
              <a:solidFill>
                <a:schemeClr val="tx1">
                  <a:lumMod val="95000"/>
                  <a:lumOff val="5000"/>
                </a:schemeClr>
              </a:solidFill>
            </a:endParaRPr>
          </a:p>
          <a:p>
            <a:endParaRPr lang="en-US" u="sng" dirty="0" smtClean="0"/>
          </a:p>
          <a:p>
            <a:pPr marL="0"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4796168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FIRPTA Alternative Amount</a:t>
            </a:r>
            <a:endParaRPr lang="en-US" dirty="0"/>
          </a:p>
        </p:txBody>
      </p:sp>
      <p:sp>
        <p:nvSpPr>
          <p:cNvPr id="3" name="Content Placeholder 2"/>
          <p:cNvSpPr>
            <a:spLocks noGrp="1"/>
          </p:cNvSpPr>
          <p:nvPr>
            <p:ph idx="1"/>
          </p:nvPr>
        </p:nvSpPr>
        <p:spPr/>
        <p:txBody>
          <a:bodyPr/>
          <a:lstStyle/>
          <a:p>
            <a:r>
              <a:rPr lang="en-US" dirty="0" smtClean="0"/>
              <a:t>Tax based upon the amount that accrues to the debtor/mortgagor from the sales proceeds.</a:t>
            </a:r>
          </a:p>
          <a:p>
            <a:pPr lvl="1"/>
            <a:r>
              <a:rPr lang="en-US" dirty="0"/>
              <a:t> </a:t>
            </a:r>
            <a:r>
              <a:rPr lang="en-US" dirty="0" smtClean="0"/>
              <a:t>Amount must be “determined by the court.”</a:t>
            </a:r>
          </a:p>
          <a:p>
            <a:r>
              <a:rPr lang="en-US" dirty="0" smtClean="0"/>
              <a:t>The amount of the foreclosed lien or mortgage is not considered.</a:t>
            </a:r>
          </a:p>
          <a:p>
            <a:r>
              <a:rPr lang="en-US" dirty="0" smtClean="0"/>
              <a:t>“If the alternative amount is zero, no withholding is required,” </a:t>
            </a:r>
            <a:r>
              <a:rPr lang="en-US" u="sng" dirty="0" smtClean="0"/>
              <a:t>BUT</a:t>
            </a:r>
            <a:r>
              <a:rPr lang="en-US" dirty="0" smtClean="0"/>
              <a:t> …</a:t>
            </a:r>
          </a:p>
          <a:p>
            <a:endParaRPr lang="en-US" dirty="0" smtClean="0"/>
          </a:p>
          <a:p>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5785877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Amount</a:t>
            </a:r>
            <a:br>
              <a:rPr lang="en-US" dirty="0" smtClean="0"/>
            </a:br>
            <a:r>
              <a:rPr lang="en-US" dirty="0" smtClean="0"/>
              <a:t>Notice Requirements - IRS</a:t>
            </a:r>
            <a:endParaRPr lang="en-US" dirty="0"/>
          </a:p>
        </p:txBody>
      </p:sp>
      <p:sp>
        <p:nvSpPr>
          <p:cNvPr id="3" name="Content Placeholder 2"/>
          <p:cNvSpPr>
            <a:spLocks noGrp="1"/>
          </p:cNvSpPr>
          <p:nvPr>
            <p:ph idx="1"/>
          </p:nvPr>
        </p:nvSpPr>
        <p:spPr/>
        <p:txBody>
          <a:bodyPr/>
          <a:lstStyle/>
          <a:p>
            <a:r>
              <a:rPr lang="en-US" dirty="0" smtClean="0"/>
              <a:t>Must report and pay to IRS “not later than the 20</a:t>
            </a:r>
            <a:r>
              <a:rPr lang="en-US" baseline="30000" dirty="0" smtClean="0"/>
              <a:t>th</a:t>
            </a:r>
            <a:r>
              <a:rPr lang="en-US" dirty="0" smtClean="0"/>
              <a:t> day following” the transfer.</a:t>
            </a:r>
          </a:p>
          <a:p>
            <a:r>
              <a:rPr lang="en-US" dirty="0" smtClean="0"/>
              <a:t>Provide notice to Assistant Commissioner (International)</a:t>
            </a:r>
          </a:p>
          <a:p>
            <a:pPr lvl="1"/>
            <a:r>
              <a:rPr lang="en-US" dirty="0"/>
              <a:t> P.O. Box 21086, Drop Point 8731, FIRPTA Unit, Philadelphia, PA </a:t>
            </a:r>
            <a:r>
              <a:rPr lang="en-US" dirty="0" smtClean="0"/>
              <a:t>19114–0586</a:t>
            </a:r>
          </a:p>
          <a:p>
            <a:pPr lvl="1"/>
            <a:endParaRPr lang="en-US" dirty="0" smtClean="0"/>
          </a:p>
          <a:p>
            <a:endParaRPr lang="en-US" dirty="0" smtClean="0"/>
          </a:p>
          <a:p>
            <a:endParaRPr lang="en-US" dirty="0" smtClean="0"/>
          </a:p>
          <a:p>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685759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Amount</a:t>
            </a:r>
            <a:br>
              <a:rPr lang="en-US" dirty="0" smtClean="0"/>
            </a:br>
            <a:r>
              <a:rPr lang="en-US" dirty="0" smtClean="0"/>
              <a:t>Notice Requirements - IRS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Notice to The IRS</a:t>
            </a:r>
          </a:p>
          <a:p>
            <a:pPr lvl="1"/>
            <a:r>
              <a:rPr lang="en-US" dirty="0" smtClean="0"/>
              <a:t>Minimum requirements specified in</a:t>
            </a:r>
            <a:br>
              <a:rPr lang="en-US" dirty="0" smtClean="0"/>
            </a:br>
            <a:r>
              <a:rPr lang="en-US" dirty="0" smtClean="0"/>
              <a:t>Treas. Reg. § 1.1445-2(d)(3)(iii)</a:t>
            </a:r>
          </a:p>
          <a:p>
            <a:pPr lvl="1"/>
            <a:r>
              <a:rPr lang="en-US" dirty="0" smtClean="0"/>
              <a:t>Seven detailed sub-paragraphs</a:t>
            </a:r>
          </a:p>
          <a:p>
            <a:pPr lvl="2"/>
            <a:r>
              <a:rPr lang="en-US" dirty="0" smtClean="0"/>
              <a:t>Identifying the notice</a:t>
            </a:r>
          </a:p>
          <a:p>
            <a:pPr lvl="2"/>
            <a:r>
              <a:rPr lang="en-US" dirty="0" smtClean="0"/>
              <a:t>Information about the transferee</a:t>
            </a:r>
          </a:p>
          <a:p>
            <a:pPr lvl="2"/>
            <a:r>
              <a:rPr lang="en-US" dirty="0" smtClean="0"/>
              <a:t>Information about the transferor</a:t>
            </a:r>
          </a:p>
          <a:p>
            <a:pPr lvl="2"/>
            <a:r>
              <a:rPr lang="en-US" dirty="0" smtClean="0"/>
              <a:t>Distribution of proceeds</a:t>
            </a:r>
          </a:p>
          <a:p>
            <a:pPr lvl="2"/>
            <a:r>
              <a:rPr lang="en-US" dirty="0" smtClean="0"/>
              <a:t>Information about the property,</a:t>
            </a:r>
            <a:br>
              <a:rPr lang="en-US" dirty="0" smtClean="0"/>
            </a:br>
            <a:r>
              <a:rPr lang="en-US" dirty="0" smtClean="0"/>
              <a:t>amount realized, and alternative</a:t>
            </a:r>
            <a:br>
              <a:rPr lang="en-US" dirty="0" smtClean="0"/>
            </a:br>
            <a:r>
              <a:rPr lang="en-US" dirty="0" smtClean="0"/>
              <a:t>amount.</a:t>
            </a:r>
            <a:br>
              <a:rPr lang="en-US" dirty="0" smtClean="0"/>
            </a:br>
            <a:endParaRPr lang="en-US" dirty="0" smtClean="0"/>
          </a:p>
          <a:p>
            <a:pPr lvl="2"/>
            <a:endParaRPr lang="en-US" dirty="0" smtClean="0"/>
          </a:p>
          <a:p>
            <a:endParaRPr lang="en-US" dirty="0" smtClean="0"/>
          </a:p>
          <a:p>
            <a:endParaRPr lang="en-US" dirty="0" smtClean="0"/>
          </a:p>
          <a:p>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67000"/>
            <a:ext cx="1820863" cy="30638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8643444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Amount</a:t>
            </a:r>
            <a:br>
              <a:rPr lang="en-US" dirty="0" smtClean="0"/>
            </a:br>
            <a:r>
              <a:rPr lang="en-US" dirty="0" smtClean="0"/>
              <a:t>Notice Requirements - Court</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On the day property is transferred</a:t>
            </a:r>
            <a:r>
              <a:rPr lang="en-US" dirty="0" smtClean="0"/>
              <a:t> buyer must provide notice to the court.</a:t>
            </a:r>
          </a:p>
          <a:p>
            <a:pPr lvl="1"/>
            <a:r>
              <a:rPr lang="en-US" dirty="0"/>
              <a:t>Treas. Reg. § 1.1445-2(d)(</a:t>
            </a:r>
            <a:r>
              <a:rPr lang="en-US" dirty="0" smtClean="0"/>
              <a:t>3)(ii)</a:t>
            </a:r>
          </a:p>
          <a:p>
            <a:pPr lvl="1"/>
            <a:r>
              <a:rPr lang="en-US" dirty="0" smtClean="0"/>
              <a:t>Election to use special rules</a:t>
            </a:r>
          </a:p>
          <a:p>
            <a:pPr lvl="1"/>
            <a:r>
              <a:rPr lang="en-US" dirty="0" smtClean="0"/>
              <a:t>Information about transferee</a:t>
            </a:r>
          </a:p>
          <a:p>
            <a:pPr lvl="1"/>
            <a:r>
              <a:rPr lang="en-US" dirty="0" smtClean="0"/>
              <a:t>Information about the property</a:t>
            </a:r>
          </a:p>
          <a:p>
            <a:pPr lvl="1"/>
            <a:r>
              <a:rPr lang="en-US" dirty="0" smtClean="0"/>
              <a:t>Date of transfer, amount realized and amount withheld</a:t>
            </a:r>
          </a:p>
          <a:p>
            <a:r>
              <a:rPr lang="en-US" u="sng" dirty="0" smtClean="0"/>
              <a:t>See</a:t>
            </a:r>
            <a:r>
              <a:rPr lang="en-US" dirty="0" smtClean="0"/>
              <a:t> </a:t>
            </a:r>
            <a:r>
              <a:rPr lang="en-US" u="sng" dirty="0" smtClean="0"/>
              <a:t>e.g.</a:t>
            </a:r>
            <a:r>
              <a:rPr lang="en-US" dirty="0" smtClean="0"/>
              <a:t> </a:t>
            </a:r>
            <a:r>
              <a:rPr lang="en-US" i="1" dirty="0" smtClean="0"/>
              <a:t>Florida Real Property Litigation </a:t>
            </a:r>
            <a:r>
              <a:rPr lang="en-US" dirty="0" smtClean="0"/>
              <a:t>§ 5.47 (2013); 1 </a:t>
            </a:r>
            <a:r>
              <a:rPr lang="en-US" i="1" dirty="0" smtClean="0"/>
              <a:t>Tex. </a:t>
            </a:r>
            <a:r>
              <a:rPr lang="en-US" i="1" dirty="0" err="1" smtClean="0"/>
              <a:t>Prac</a:t>
            </a:r>
            <a:r>
              <a:rPr lang="en-US" i="1" dirty="0" smtClean="0"/>
              <a:t>. Guide Real Estate Litigation</a:t>
            </a:r>
            <a:r>
              <a:rPr lang="en-US" dirty="0" smtClean="0"/>
              <a:t> § 4:242(F) (2014)</a:t>
            </a:r>
            <a:endParaRPr lang="en-US" u="sng" dirty="0" smtClean="0"/>
          </a:p>
          <a:p>
            <a:pPr marL="457200" lvl="1" indent="0">
              <a:buNone/>
            </a:pPr>
            <a:endParaRPr lang="en-US" dirty="0" smtClean="0"/>
          </a:p>
          <a:p>
            <a:endParaRPr lang="en-US" dirty="0" smtClean="0"/>
          </a:p>
          <a:p>
            <a:endParaRPr lang="en-US" dirty="0" smtClean="0"/>
          </a:p>
          <a:p>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106748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District Court</a:t>
            </a:r>
          </a:p>
          <a:p>
            <a:pPr lvl="1"/>
            <a:r>
              <a:rPr lang="en-US" dirty="0" smtClean="0"/>
              <a:t>Small Claims Court ≤ $5,000</a:t>
            </a:r>
          </a:p>
          <a:p>
            <a:pPr marL="457200" lvl="1" indent="0">
              <a:buNone/>
            </a:pPr>
            <a:r>
              <a:rPr lang="en-US" dirty="0"/>
              <a:t>	</a:t>
            </a:r>
            <a:r>
              <a:rPr lang="en-US" dirty="0" smtClean="0"/>
              <a:t>-No appeal rights</a:t>
            </a:r>
          </a:p>
          <a:p>
            <a:pPr marL="457200" lvl="1" indent="0">
              <a:buNone/>
            </a:pPr>
            <a:r>
              <a:rPr lang="en-US" dirty="0"/>
              <a:t>	</a:t>
            </a:r>
            <a:r>
              <a:rPr lang="en-US" dirty="0" smtClean="0"/>
              <a:t>-Generally forced to mediation</a:t>
            </a:r>
          </a:p>
          <a:p>
            <a:pPr lvl="1"/>
            <a:r>
              <a:rPr lang="en-US" dirty="0" smtClean="0"/>
              <a:t>District Court Regular Claims </a:t>
            </a:r>
            <a:r>
              <a:rPr lang="en-US" dirty="0"/>
              <a:t>≤ </a:t>
            </a:r>
            <a:r>
              <a:rPr lang="en-US" dirty="0" smtClean="0"/>
              <a:t>$40,000</a:t>
            </a:r>
          </a:p>
          <a:p>
            <a:pPr marL="457200" lvl="1" indent="0">
              <a:buNone/>
            </a:pPr>
            <a:endParaRPr lang="en-US" dirty="0" smtClean="0"/>
          </a:p>
          <a:p>
            <a:pPr marL="342900" lvl="1" indent="-342900">
              <a:buFont typeface="Arial" panose="020B0604020202020204" pitchFamily="34" charset="0"/>
              <a:buChar char="•"/>
            </a:pPr>
            <a:r>
              <a:rPr lang="en-US" sz="3200" dirty="0" smtClean="0"/>
              <a:t>Circuit Court</a:t>
            </a:r>
            <a:endParaRPr lang="en-US" dirty="0" smtClean="0"/>
          </a:p>
          <a:p>
            <a:endParaRPr lang="en-US" dirty="0" smtClean="0"/>
          </a:p>
          <a:p>
            <a:pPr marL="457200" lvl="1" indent="0">
              <a:buNone/>
            </a:pPr>
            <a:endParaRPr 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
        <p:nvSpPr>
          <p:cNvPr id="6" name="Title 3"/>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Decision #2 – Where Should the Lawsuit be Filed?</a:t>
            </a:r>
            <a:endParaRPr lang="en-US" dirty="0"/>
          </a:p>
        </p:txBody>
      </p:sp>
    </p:spTree>
    <p:extLst>
      <p:ext uri="{BB962C8B-B14F-4D97-AF65-F5344CB8AC3E}">
        <p14:creationId xmlns:p14="http://schemas.microsoft.com/office/powerpoint/2010/main" val="4143357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Amount</a:t>
            </a:r>
            <a:br>
              <a:rPr lang="en-US" dirty="0" smtClean="0"/>
            </a:br>
            <a:r>
              <a:rPr lang="en-US" dirty="0" smtClean="0"/>
              <a:t>Special Rule for Lenders</a:t>
            </a:r>
            <a:endParaRPr lang="en-US" dirty="0"/>
          </a:p>
        </p:txBody>
      </p:sp>
      <p:sp>
        <p:nvSpPr>
          <p:cNvPr id="3" name="Content Placeholder 2"/>
          <p:cNvSpPr>
            <a:spLocks noGrp="1"/>
          </p:cNvSpPr>
          <p:nvPr>
            <p:ph idx="1"/>
          </p:nvPr>
        </p:nvSpPr>
        <p:spPr/>
        <p:txBody>
          <a:bodyPr/>
          <a:lstStyle/>
          <a:p>
            <a:r>
              <a:rPr lang="en-US" dirty="0" smtClean="0"/>
              <a:t>No notice to IRS is required if:</a:t>
            </a:r>
          </a:p>
          <a:p>
            <a:pPr lvl="1"/>
            <a:r>
              <a:rPr lang="en-US" dirty="0" smtClean="0"/>
              <a:t>Buyer is the foreclosing lender</a:t>
            </a:r>
          </a:p>
          <a:p>
            <a:pPr lvl="1"/>
            <a:r>
              <a:rPr lang="en-US" dirty="0" smtClean="0"/>
              <a:t>Lender required to file form 1099-A</a:t>
            </a:r>
          </a:p>
          <a:p>
            <a:pPr lvl="1"/>
            <a:r>
              <a:rPr lang="en-US" dirty="0" smtClean="0"/>
              <a:t>Alternative amount is zero.</a:t>
            </a:r>
            <a:endParaRPr lang="en-US" dirty="0"/>
          </a:p>
          <a:p>
            <a:r>
              <a:rPr lang="en-US" dirty="0" smtClean="0"/>
              <a:t>1099-A is deemed to satisfy notice requirements to the IRS</a:t>
            </a:r>
          </a:p>
          <a:p>
            <a:r>
              <a:rPr lang="en-US" dirty="0" smtClean="0"/>
              <a:t>Still required to provide notice to court</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853764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HARPTA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Buyer Can Rely Upon in Hawaii Foreclosure Sales</a:t>
            </a:r>
          </a:p>
          <a:p>
            <a:pPr lvl="1"/>
            <a:r>
              <a:rPr lang="en-US" dirty="0" smtClean="0"/>
              <a:t>Transferor provides Form N-289 and one of the following apply:</a:t>
            </a:r>
          </a:p>
          <a:p>
            <a:pPr lvl="2"/>
            <a:r>
              <a:rPr lang="en-US" dirty="0" smtClean="0"/>
              <a:t>Transferor’s Certification of Hawaii Resident Status</a:t>
            </a:r>
          </a:p>
          <a:p>
            <a:pPr lvl="2"/>
            <a:r>
              <a:rPr lang="en-US" dirty="0" smtClean="0"/>
              <a:t>Property was transferor’s principal residence and amount realized was $300,000 or less</a:t>
            </a:r>
          </a:p>
          <a:p>
            <a:pPr lvl="2"/>
            <a:r>
              <a:rPr lang="en-US" dirty="0" smtClean="0"/>
              <a:t>Entitled to </a:t>
            </a:r>
            <a:r>
              <a:rPr lang="en-US" dirty="0" err="1" smtClean="0"/>
              <a:t>Nonrecognition</a:t>
            </a:r>
            <a:r>
              <a:rPr lang="en-US" dirty="0" smtClean="0"/>
              <a:t> Treatment under law or treaty</a:t>
            </a:r>
          </a:p>
        </p:txBody>
      </p:sp>
      <p:sp>
        <p:nvSpPr>
          <p:cNvPr id="4" name="Rectangle 3"/>
          <p:cNvSpPr/>
          <p:nvPr/>
        </p:nvSpPr>
        <p:spPr>
          <a:xfrm>
            <a:off x="533400" y="6248400"/>
            <a:ext cx="1433598" cy="369332"/>
          </a:xfrm>
          <a:prstGeom prst="rect">
            <a:avLst/>
          </a:prstGeom>
        </p:spPr>
        <p:txBody>
          <a:bodyPr wrap="none">
            <a:spAutoFit/>
          </a:bodyPr>
          <a:lstStyle/>
          <a:p>
            <a:r>
              <a:rPr lang="en-US" dirty="0" smtClean="0"/>
              <a:t>HRS § 235-68</a:t>
            </a:r>
            <a:endParaRPr lang="en-US" dirty="0"/>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016206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HARPTA Withholding Rules in Foreclosure Sales</a:t>
            </a:r>
            <a:endParaRPr lang="en-US" dirty="0"/>
          </a:p>
        </p:txBody>
      </p:sp>
      <p:sp>
        <p:nvSpPr>
          <p:cNvPr id="3" name="Content Placeholder 2"/>
          <p:cNvSpPr>
            <a:spLocks noGrp="1"/>
          </p:cNvSpPr>
          <p:nvPr>
            <p:ph idx="1"/>
          </p:nvPr>
        </p:nvSpPr>
        <p:spPr/>
        <p:txBody>
          <a:bodyPr>
            <a:normAutofit lnSpcReduction="10000"/>
          </a:bodyPr>
          <a:lstStyle/>
          <a:p>
            <a:r>
              <a:rPr lang="en-US" dirty="0" smtClean="0"/>
              <a:t>Exemptions Buyer Can Rely Upon in Hawaii Foreclosure Sales</a:t>
            </a:r>
          </a:p>
          <a:p>
            <a:pPr lvl="1"/>
            <a:r>
              <a:rPr lang="en-US" dirty="0" smtClean="0">
                <a:solidFill>
                  <a:schemeClr val="tx1">
                    <a:lumMod val="95000"/>
                    <a:lumOff val="5000"/>
                  </a:schemeClr>
                </a:solidFill>
              </a:rPr>
              <a:t>Transferor provides Form N-289 and one of the following apply:</a:t>
            </a:r>
          </a:p>
          <a:p>
            <a:pPr lvl="2"/>
            <a:r>
              <a:rPr lang="en-US" dirty="0" smtClean="0">
                <a:solidFill>
                  <a:schemeClr val="tx1">
                    <a:lumMod val="95000"/>
                    <a:lumOff val="5000"/>
                  </a:schemeClr>
                </a:solidFill>
              </a:rPr>
              <a:t>Transferor’s Certification of Hawaii Resident Status</a:t>
            </a:r>
          </a:p>
          <a:p>
            <a:pPr lvl="2"/>
            <a:r>
              <a:rPr lang="en-US" dirty="0" smtClean="0">
                <a:solidFill>
                  <a:schemeClr val="tx1">
                    <a:lumMod val="95000"/>
                    <a:lumOff val="5000"/>
                  </a:schemeClr>
                </a:solidFill>
              </a:rPr>
              <a:t>Property was transferor’s principal residence and amount realized was $300,000 or less</a:t>
            </a:r>
          </a:p>
          <a:p>
            <a:pPr lvl="2"/>
            <a:r>
              <a:rPr lang="en-US" dirty="0" smtClean="0">
                <a:solidFill>
                  <a:schemeClr val="tx1">
                    <a:lumMod val="95000"/>
                    <a:lumOff val="5000"/>
                  </a:schemeClr>
                </a:solidFill>
              </a:rPr>
              <a:t>Entitled to </a:t>
            </a:r>
            <a:r>
              <a:rPr lang="en-US" dirty="0" err="1" smtClean="0">
                <a:solidFill>
                  <a:schemeClr val="tx1">
                    <a:lumMod val="95000"/>
                    <a:lumOff val="5000"/>
                  </a:schemeClr>
                </a:solidFill>
              </a:rPr>
              <a:t>Nonrecognition</a:t>
            </a:r>
            <a:r>
              <a:rPr lang="en-US" dirty="0" smtClean="0">
                <a:solidFill>
                  <a:schemeClr val="tx1">
                    <a:lumMod val="95000"/>
                    <a:lumOff val="5000"/>
                  </a:schemeClr>
                </a:solidFill>
              </a:rPr>
              <a:t> Treatment under law or treaty</a:t>
            </a:r>
          </a:p>
          <a:p>
            <a:pPr lvl="1"/>
            <a:r>
              <a:rPr lang="en-US" i="1" dirty="0" smtClean="0"/>
              <a:t>No.  Requires cooperation by the Transferor.</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6644913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HARPTA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Buyer Can Rely Upon in Hawaii Foreclosure Sales</a:t>
            </a:r>
          </a:p>
          <a:p>
            <a:pPr lvl="1"/>
            <a:r>
              <a:rPr lang="en-US" dirty="0" smtClean="0">
                <a:solidFill>
                  <a:schemeClr val="tx1">
                    <a:lumMod val="95000"/>
                    <a:lumOff val="5000"/>
                  </a:schemeClr>
                </a:solidFill>
              </a:rPr>
              <a:t>Other</a:t>
            </a:r>
          </a:p>
          <a:p>
            <a:pPr lvl="2"/>
            <a:r>
              <a:rPr lang="en-US" dirty="0" smtClean="0">
                <a:solidFill>
                  <a:schemeClr val="tx1">
                    <a:lumMod val="95000"/>
                    <a:lumOff val="5000"/>
                  </a:schemeClr>
                </a:solidFill>
              </a:rPr>
              <a:t>Obtain Hawaii Withholding Certificate Form N-288B</a:t>
            </a:r>
          </a:p>
          <a:p>
            <a:pPr marL="914400" lvl="2" indent="0">
              <a:buNone/>
            </a:pPr>
            <a:endParaRPr lang="en-US" dirty="0" smtClean="0"/>
          </a:p>
        </p:txBody>
      </p:sp>
      <p:sp>
        <p:nvSpPr>
          <p:cNvPr id="4" name="Rectangle 3"/>
          <p:cNvSpPr/>
          <p:nvPr/>
        </p:nvSpPr>
        <p:spPr>
          <a:xfrm>
            <a:off x="533400" y="6248400"/>
            <a:ext cx="1690078" cy="369332"/>
          </a:xfrm>
          <a:prstGeom prst="rect">
            <a:avLst/>
          </a:prstGeom>
        </p:spPr>
        <p:txBody>
          <a:bodyPr wrap="none">
            <a:spAutoFit/>
          </a:bodyPr>
          <a:lstStyle/>
          <a:p>
            <a:r>
              <a:rPr lang="en-US" dirty="0" smtClean="0"/>
              <a:t>HRS § 235-68(e)</a:t>
            </a:r>
            <a:endParaRPr lang="en-US" dirty="0"/>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85644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HARPTA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Buyer Can Rely Upon in Hawaii Foreclosure Sales</a:t>
            </a:r>
          </a:p>
          <a:p>
            <a:pPr lvl="1"/>
            <a:r>
              <a:rPr lang="en-US" dirty="0" smtClean="0">
                <a:solidFill>
                  <a:schemeClr val="tx1">
                    <a:lumMod val="95000"/>
                    <a:lumOff val="5000"/>
                  </a:schemeClr>
                </a:solidFill>
              </a:rPr>
              <a:t>Other</a:t>
            </a:r>
          </a:p>
          <a:p>
            <a:pPr lvl="2"/>
            <a:r>
              <a:rPr lang="en-US" dirty="0" smtClean="0">
                <a:solidFill>
                  <a:schemeClr val="tx1">
                    <a:lumMod val="95000"/>
                    <a:lumOff val="5000"/>
                  </a:schemeClr>
                </a:solidFill>
              </a:rPr>
              <a:t>Obtain Hawaii Withholding Certificate Form N-288B</a:t>
            </a:r>
          </a:p>
          <a:p>
            <a:pPr lvl="3"/>
            <a:r>
              <a:rPr lang="en-US" i="1" dirty="0" smtClean="0">
                <a:solidFill>
                  <a:schemeClr val="tx1">
                    <a:lumMod val="95000"/>
                    <a:lumOff val="5000"/>
                  </a:schemeClr>
                </a:solidFill>
              </a:rPr>
              <a:t>Yes. Commissioner may sign form confirming “insufficient proceeds” to pay costs of sale and all liens and encumbrances.</a:t>
            </a:r>
          </a:p>
          <a:p>
            <a:pPr marL="914400" lvl="2" indent="0">
              <a:buNone/>
            </a:pPr>
            <a:endParaRPr lang="en-US" dirty="0" smtClean="0"/>
          </a:p>
        </p:txBody>
      </p:sp>
      <p:sp>
        <p:nvSpPr>
          <p:cNvPr id="4" name="Rectangle 3"/>
          <p:cNvSpPr/>
          <p:nvPr/>
        </p:nvSpPr>
        <p:spPr>
          <a:xfrm>
            <a:off x="533400" y="6248400"/>
            <a:ext cx="1690078" cy="369332"/>
          </a:xfrm>
          <a:prstGeom prst="rect">
            <a:avLst/>
          </a:prstGeom>
        </p:spPr>
        <p:txBody>
          <a:bodyPr wrap="none">
            <a:spAutoFit/>
          </a:bodyPr>
          <a:lstStyle/>
          <a:p>
            <a:r>
              <a:rPr lang="en-US" dirty="0" smtClean="0"/>
              <a:t>HRS § 235-68(e)</a:t>
            </a:r>
            <a:endParaRPr lang="en-US" dirty="0"/>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6972170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HARPTA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Buyer Can Rely Upon in Hawaii Foreclosure Sales</a:t>
            </a:r>
          </a:p>
          <a:p>
            <a:pPr lvl="1"/>
            <a:r>
              <a:rPr lang="en-US" dirty="0" smtClean="0">
                <a:solidFill>
                  <a:schemeClr val="tx1">
                    <a:lumMod val="95000"/>
                    <a:lumOff val="5000"/>
                  </a:schemeClr>
                </a:solidFill>
              </a:rPr>
              <a:t>Other</a:t>
            </a:r>
          </a:p>
          <a:p>
            <a:pPr lvl="2"/>
            <a:r>
              <a:rPr lang="en-US" dirty="0" smtClean="0">
                <a:solidFill>
                  <a:srgbClr val="00B050"/>
                </a:solidFill>
              </a:rPr>
              <a:t>Obtain Hawaii Withholding Certificate Form N-288B</a:t>
            </a:r>
          </a:p>
          <a:p>
            <a:pPr lvl="2"/>
            <a:r>
              <a:rPr lang="en-US" dirty="0" smtClean="0">
                <a:solidFill>
                  <a:schemeClr val="tx1">
                    <a:lumMod val="95000"/>
                    <a:lumOff val="5000"/>
                  </a:schemeClr>
                </a:solidFill>
              </a:rPr>
              <a:t>Written Agreement with the Department of Taxation</a:t>
            </a:r>
          </a:p>
          <a:p>
            <a:pPr marL="914400" lvl="2"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579317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HARPTA Withholding Rules in Foreclosure Sales</a:t>
            </a:r>
            <a:endParaRPr lang="en-US" dirty="0"/>
          </a:p>
        </p:txBody>
      </p:sp>
      <p:sp>
        <p:nvSpPr>
          <p:cNvPr id="3" name="Content Placeholder 2"/>
          <p:cNvSpPr>
            <a:spLocks noGrp="1"/>
          </p:cNvSpPr>
          <p:nvPr>
            <p:ph idx="1"/>
          </p:nvPr>
        </p:nvSpPr>
        <p:spPr/>
        <p:txBody>
          <a:bodyPr>
            <a:normAutofit/>
          </a:bodyPr>
          <a:lstStyle/>
          <a:p>
            <a:r>
              <a:rPr lang="en-US" dirty="0" smtClean="0"/>
              <a:t>Exemptions Buyer Can Rely Upon in Hawaii Foreclosure Sales</a:t>
            </a:r>
          </a:p>
          <a:p>
            <a:pPr lvl="1"/>
            <a:r>
              <a:rPr lang="en-US" dirty="0" smtClean="0">
                <a:solidFill>
                  <a:schemeClr val="tx1">
                    <a:lumMod val="95000"/>
                    <a:lumOff val="5000"/>
                  </a:schemeClr>
                </a:solidFill>
              </a:rPr>
              <a:t>Other</a:t>
            </a:r>
          </a:p>
          <a:p>
            <a:pPr lvl="2"/>
            <a:r>
              <a:rPr lang="en-US" dirty="0" smtClean="0">
                <a:solidFill>
                  <a:srgbClr val="00B050"/>
                </a:solidFill>
              </a:rPr>
              <a:t>Obtain Hawaii Withholding Certificate Form N-288B</a:t>
            </a:r>
          </a:p>
          <a:p>
            <a:pPr lvl="2"/>
            <a:r>
              <a:rPr lang="en-US" dirty="0" smtClean="0">
                <a:solidFill>
                  <a:schemeClr val="tx1">
                    <a:lumMod val="95000"/>
                    <a:lumOff val="5000"/>
                  </a:schemeClr>
                </a:solidFill>
              </a:rPr>
              <a:t>Written Agreement with the Department of Taxation</a:t>
            </a:r>
          </a:p>
          <a:p>
            <a:pPr lvl="3"/>
            <a:r>
              <a:rPr lang="en-US" i="1" dirty="0" smtClean="0">
                <a:solidFill>
                  <a:schemeClr val="tx1">
                    <a:lumMod val="95000"/>
                    <a:lumOff val="5000"/>
                  </a:schemeClr>
                </a:solidFill>
              </a:rPr>
              <a:t>Possibly.  Authorized for buyers “who engage in more than one real property transaction in a calendar year” or persons for whom “withholding requirements” are not “practicable”.</a:t>
            </a:r>
          </a:p>
          <a:p>
            <a:pPr marL="914400" lvl="2" indent="0">
              <a:buNone/>
            </a:pPr>
            <a:endParaRPr lang="en-US" dirty="0" smtClean="0"/>
          </a:p>
        </p:txBody>
      </p:sp>
      <p:sp>
        <p:nvSpPr>
          <p:cNvPr id="4" name="Rectangle 3"/>
          <p:cNvSpPr/>
          <p:nvPr/>
        </p:nvSpPr>
        <p:spPr>
          <a:xfrm>
            <a:off x="533400" y="6248400"/>
            <a:ext cx="1684820" cy="369332"/>
          </a:xfrm>
          <a:prstGeom prst="rect">
            <a:avLst/>
          </a:prstGeom>
        </p:spPr>
        <p:txBody>
          <a:bodyPr wrap="none">
            <a:spAutoFit/>
          </a:bodyPr>
          <a:lstStyle/>
          <a:p>
            <a:r>
              <a:rPr lang="en-US" dirty="0" smtClean="0"/>
              <a:t>HRS § 235-68(g)</a:t>
            </a:r>
            <a:endParaRPr lang="en-US" dirty="0"/>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7970258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HARPTA Exemption</a:t>
            </a:r>
            <a:endParaRPr lang="en-US" dirty="0"/>
          </a:p>
        </p:txBody>
      </p:sp>
      <p:sp>
        <p:nvSpPr>
          <p:cNvPr id="3" name="Content Placeholder 2"/>
          <p:cNvSpPr>
            <a:spLocks noGrp="1"/>
          </p:cNvSpPr>
          <p:nvPr>
            <p:ph idx="1"/>
          </p:nvPr>
        </p:nvSpPr>
        <p:spPr/>
        <p:txBody>
          <a:bodyPr/>
          <a:lstStyle/>
          <a:p>
            <a:r>
              <a:rPr lang="en-US" dirty="0" smtClean="0"/>
              <a:t>No withholding if:</a:t>
            </a:r>
          </a:p>
          <a:p>
            <a:pPr lvl="1"/>
            <a:r>
              <a:rPr lang="en-US" dirty="0" smtClean="0"/>
              <a:t>Insufficient proceeds to pay the withholding after paying selling expenses and any mortgage or lien secured by the property</a:t>
            </a:r>
          </a:p>
          <a:p>
            <a:r>
              <a:rPr lang="en-US" u="sng" dirty="0" smtClean="0"/>
              <a:t>Must File </a:t>
            </a:r>
            <a:r>
              <a:rPr lang="en-US" dirty="0" smtClean="0"/>
              <a:t>Form N-288B</a:t>
            </a:r>
          </a:p>
          <a:p>
            <a:pPr lvl="1"/>
            <a:r>
              <a:rPr lang="en-US" dirty="0" smtClean="0"/>
              <a:t>Due: At least </a:t>
            </a:r>
            <a:r>
              <a:rPr lang="en-US" u="sng" dirty="0" smtClean="0"/>
              <a:t>10 days </a:t>
            </a:r>
            <a:r>
              <a:rPr lang="en-US" dirty="0" smtClean="0"/>
              <a:t>prior to closing</a:t>
            </a:r>
          </a:p>
          <a:p>
            <a:pPr lvl="2"/>
            <a:r>
              <a:rPr lang="en-US" dirty="0" smtClean="0"/>
              <a:t>Commissioner can execute.  </a:t>
            </a:r>
            <a:r>
              <a:rPr lang="en-US" u="sng" dirty="0" smtClean="0"/>
              <a:t>See </a:t>
            </a:r>
            <a:r>
              <a:rPr lang="en-US" dirty="0" smtClean="0"/>
              <a:t>Department of Taxation, </a:t>
            </a:r>
            <a:r>
              <a:rPr lang="en-US" i="1" dirty="0" smtClean="0"/>
              <a:t>Tax Facts 2010-1, </a:t>
            </a:r>
            <a:r>
              <a:rPr lang="en-US" dirty="0" smtClean="0"/>
              <a:t>pg. 5.</a:t>
            </a:r>
          </a:p>
        </p:txBody>
      </p:sp>
      <p:sp>
        <p:nvSpPr>
          <p:cNvPr id="4" name="Rectangle 3"/>
          <p:cNvSpPr/>
          <p:nvPr/>
        </p:nvSpPr>
        <p:spPr>
          <a:xfrm>
            <a:off x="533400" y="6248400"/>
            <a:ext cx="1690078" cy="369332"/>
          </a:xfrm>
          <a:prstGeom prst="rect">
            <a:avLst/>
          </a:prstGeom>
        </p:spPr>
        <p:txBody>
          <a:bodyPr wrap="none">
            <a:spAutoFit/>
          </a:bodyPr>
          <a:lstStyle/>
          <a:p>
            <a:r>
              <a:rPr lang="en-US" dirty="0" smtClean="0"/>
              <a:t>HRS § 235-68(e)</a:t>
            </a:r>
            <a:endParaRPr lang="en-US" dirty="0"/>
          </a:p>
        </p:txBody>
      </p:sp>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6088548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and Defining The Risk -</a:t>
            </a:r>
            <a:br>
              <a:rPr lang="en-US" dirty="0" smtClean="0"/>
            </a:br>
            <a:r>
              <a:rPr lang="en-US" dirty="0" smtClean="0"/>
              <a:t>The Challenge</a:t>
            </a:r>
            <a:endParaRPr lang="en-US" dirty="0"/>
          </a:p>
        </p:txBody>
      </p:sp>
      <p:sp>
        <p:nvSpPr>
          <p:cNvPr id="3" name="Content Placeholder 2"/>
          <p:cNvSpPr>
            <a:spLocks noGrp="1"/>
          </p:cNvSpPr>
          <p:nvPr>
            <p:ph idx="1"/>
          </p:nvPr>
        </p:nvSpPr>
        <p:spPr/>
        <p:txBody>
          <a:bodyPr/>
          <a:lstStyle/>
          <a:p>
            <a:r>
              <a:rPr lang="en-US" dirty="0" smtClean="0"/>
              <a:t>FIRPTA and HARPTA withholding issues have rarely come up in the past</a:t>
            </a:r>
          </a:p>
          <a:p>
            <a:r>
              <a:rPr lang="en-US" dirty="0" smtClean="0"/>
              <a:t>Informed buyers may make this an issue</a:t>
            </a:r>
          </a:p>
          <a:p>
            <a:r>
              <a:rPr lang="en-US" dirty="0" smtClean="0"/>
              <a:t>IRS may begin increased enforcement</a:t>
            </a:r>
          </a:p>
          <a:p>
            <a:pPr lvl="1"/>
            <a:r>
              <a:rPr lang="en-US" dirty="0" smtClean="0"/>
              <a:t>Nobody wants to be the test case</a:t>
            </a:r>
          </a:p>
          <a:p>
            <a:r>
              <a:rPr lang="en-US" dirty="0" smtClean="0"/>
              <a:t>Develop a plan to avoid surprises and mitigate risk</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2966682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and Defining the Risk</a:t>
            </a:r>
            <a:endParaRPr lang="en-US" dirty="0"/>
          </a:p>
        </p:txBody>
      </p:sp>
      <p:sp>
        <p:nvSpPr>
          <p:cNvPr id="3" name="Content Placeholder 2"/>
          <p:cNvSpPr>
            <a:spLocks noGrp="1"/>
          </p:cNvSpPr>
          <p:nvPr>
            <p:ph idx="1"/>
          </p:nvPr>
        </p:nvSpPr>
        <p:spPr/>
        <p:txBody>
          <a:bodyPr/>
          <a:lstStyle/>
          <a:p>
            <a:r>
              <a:rPr lang="en-US" dirty="0" smtClean="0"/>
              <a:t>Issues</a:t>
            </a:r>
          </a:p>
          <a:p>
            <a:pPr lvl="1"/>
            <a:r>
              <a:rPr lang="en-US" dirty="0" smtClean="0"/>
              <a:t>Foreclosing lenders could lose out on 15% of the purchase price</a:t>
            </a:r>
          </a:p>
          <a:p>
            <a:pPr lvl="1"/>
            <a:r>
              <a:rPr lang="en-US" dirty="0" smtClean="0"/>
              <a:t>Buyers may be reluctant to bid</a:t>
            </a:r>
          </a:p>
          <a:p>
            <a:pPr lvl="2"/>
            <a:r>
              <a:rPr lang="en-US" dirty="0" smtClean="0"/>
              <a:t>Tax liability</a:t>
            </a:r>
          </a:p>
          <a:p>
            <a:pPr lvl="2"/>
            <a:r>
              <a:rPr lang="en-US" dirty="0" smtClean="0"/>
              <a:t>Uncertainty</a:t>
            </a:r>
          </a:p>
          <a:p>
            <a:pPr lvl="1"/>
            <a:r>
              <a:rPr lang="en-US" dirty="0" smtClean="0"/>
              <a:t>Evaluate loan origination procedures</a:t>
            </a:r>
          </a:p>
          <a:p>
            <a:pPr lvl="1"/>
            <a:r>
              <a:rPr lang="en-US" dirty="0" smtClean="0"/>
              <a:t>Evaluate loan servicing and pre-foreclosure procedures</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17563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Decision #3 – How Do I Collect on the Judgment</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Judgment—10 years/renewable for additional 10 years</a:t>
            </a:r>
          </a:p>
          <a:p>
            <a:r>
              <a:rPr lang="en-US" dirty="0" smtClean="0"/>
              <a:t>Attorneys fees </a:t>
            </a:r>
          </a:p>
          <a:p>
            <a:r>
              <a:rPr lang="en-US" dirty="0" smtClean="0"/>
              <a:t>Garnishment</a:t>
            </a:r>
          </a:p>
          <a:p>
            <a:r>
              <a:rPr lang="en-US" dirty="0" smtClean="0"/>
              <a:t>Attach to real property</a:t>
            </a:r>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9239268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Origination Procedures</a:t>
            </a:r>
          </a:p>
          <a:p>
            <a:pPr lvl="1"/>
            <a:r>
              <a:rPr lang="en-US" dirty="0" smtClean="0"/>
              <a:t>Lending to foreigners?</a:t>
            </a:r>
          </a:p>
          <a:p>
            <a:pPr lvl="1"/>
            <a:r>
              <a:rPr lang="en-US" dirty="0" smtClean="0"/>
              <a:t>Obtain W-9</a:t>
            </a:r>
          </a:p>
          <a:p>
            <a:pPr lvl="1"/>
            <a:endParaRPr lang="en-US" dirty="0" smtClean="0"/>
          </a:p>
          <a:p>
            <a:pPr lvl="1"/>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19400"/>
            <a:ext cx="2898718" cy="318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261072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360068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0" y="1567190"/>
            <a:ext cx="1752600" cy="523220"/>
          </a:xfrm>
          <a:prstGeom prst="rect">
            <a:avLst/>
          </a:prstGeom>
          <a:noFill/>
        </p:spPr>
        <p:txBody>
          <a:bodyPr wrap="square" rtlCol="0">
            <a:spAutoFit/>
          </a:bodyPr>
          <a:lstStyle/>
          <a:p>
            <a:r>
              <a:rPr lang="en-US" sz="2800" dirty="0" smtClean="0"/>
              <a:t>Address</a:t>
            </a:r>
            <a:endParaRPr lang="en-US" sz="2800" dirty="0"/>
          </a:p>
        </p:txBody>
      </p:sp>
      <p:cxnSp>
        <p:nvCxnSpPr>
          <p:cNvPr id="7" name="Straight Arrow Connector 6"/>
          <p:cNvCxnSpPr>
            <a:stCxn id="5" idx="1"/>
          </p:cNvCxnSpPr>
          <p:nvPr/>
        </p:nvCxnSpPr>
        <p:spPr>
          <a:xfrm flipH="1">
            <a:off x="1600200" y="1828800"/>
            <a:ext cx="39624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2658488"/>
            <a:ext cx="2246376" cy="523220"/>
          </a:xfrm>
          <a:prstGeom prst="rect">
            <a:avLst/>
          </a:prstGeom>
          <a:noFill/>
        </p:spPr>
        <p:txBody>
          <a:bodyPr wrap="square" rtlCol="0">
            <a:spAutoFit/>
          </a:bodyPr>
          <a:lstStyle/>
          <a:p>
            <a:r>
              <a:rPr lang="en-US" sz="2800" dirty="0" smtClean="0"/>
              <a:t>Taxpayer I.D.</a:t>
            </a:r>
            <a:endParaRPr lang="en-US" sz="2800" dirty="0"/>
          </a:p>
        </p:txBody>
      </p:sp>
      <p:cxnSp>
        <p:nvCxnSpPr>
          <p:cNvPr id="10" name="Straight Arrow Connector 9"/>
          <p:cNvCxnSpPr>
            <a:stCxn id="9" idx="1"/>
          </p:cNvCxnSpPr>
          <p:nvPr/>
        </p:nvCxnSpPr>
        <p:spPr>
          <a:xfrm flipH="1">
            <a:off x="3465576" y="2920098"/>
            <a:ext cx="2554224" cy="3644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96840" y="3657600"/>
            <a:ext cx="3505200" cy="954107"/>
          </a:xfrm>
          <a:prstGeom prst="rect">
            <a:avLst/>
          </a:prstGeom>
          <a:noFill/>
        </p:spPr>
        <p:txBody>
          <a:bodyPr wrap="square" rtlCol="0">
            <a:spAutoFit/>
          </a:bodyPr>
          <a:lstStyle/>
          <a:p>
            <a:r>
              <a:rPr lang="en-US" sz="2800" dirty="0" smtClean="0"/>
              <a:t>“Under penalty of perjury…”</a:t>
            </a:r>
            <a:endParaRPr lang="en-US" sz="2800" dirty="0"/>
          </a:p>
        </p:txBody>
      </p:sp>
      <p:cxnSp>
        <p:nvCxnSpPr>
          <p:cNvPr id="14" name="Straight Arrow Connector 13"/>
          <p:cNvCxnSpPr/>
          <p:nvPr/>
        </p:nvCxnSpPr>
        <p:spPr>
          <a:xfrm flipH="1" flipV="1">
            <a:off x="1371600" y="3733800"/>
            <a:ext cx="3773424" cy="4008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29200" y="4800600"/>
            <a:ext cx="3505200" cy="523220"/>
          </a:xfrm>
          <a:prstGeom prst="rect">
            <a:avLst/>
          </a:prstGeom>
          <a:noFill/>
        </p:spPr>
        <p:txBody>
          <a:bodyPr wrap="square" rtlCol="0">
            <a:spAutoFit/>
          </a:bodyPr>
          <a:lstStyle/>
          <a:p>
            <a:r>
              <a:rPr lang="en-US" sz="2800" dirty="0" smtClean="0"/>
              <a:t>“I am a U.S. citizen …”</a:t>
            </a:r>
            <a:endParaRPr lang="en-US" sz="2800" dirty="0"/>
          </a:p>
        </p:txBody>
      </p:sp>
      <p:cxnSp>
        <p:nvCxnSpPr>
          <p:cNvPr id="17" name="Straight Arrow Connector 16"/>
          <p:cNvCxnSpPr/>
          <p:nvPr/>
        </p:nvCxnSpPr>
        <p:spPr>
          <a:xfrm flipH="1" flipV="1">
            <a:off x="1295400" y="4134653"/>
            <a:ext cx="3849624" cy="8779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4548205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Origination Procedures</a:t>
            </a:r>
          </a:p>
          <a:p>
            <a:pPr lvl="1"/>
            <a:r>
              <a:rPr lang="en-US" dirty="0" smtClean="0"/>
              <a:t>Preserve the W-9 in the loan file</a:t>
            </a:r>
          </a:p>
          <a:p>
            <a:pPr lvl="1"/>
            <a:endParaRPr lang="en-US" dirty="0" smtClean="0"/>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26670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4084074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Origination Procedures</a:t>
            </a:r>
          </a:p>
          <a:p>
            <a:pPr lvl="1"/>
            <a:r>
              <a:rPr lang="en-US" dirty="0" smtClean="0"/>
              <a:t>Is other documentation suitable?</a:t>
            </a:r>
          </a:p>
          <a:p>
            <a:pPr lvl="2"/>
            <a:r>
              <a:rPr lang="en-US" dirty="0" smtClean="0"/>
              <a:t>Uniform Residential Loan Application</a:t>
            </a:r>
          </a:p>
          <a:p>
            <a:pPr lvl="1"/>
            <a:endParaRPr lang="en-US" dirty="0" smtClean="0"/>
          </a:p>
          <a:p>
            <a:pPr lvl="1"/>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18" y="3061211"/>
            <a:ext cx="3459163" cy="35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728444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54165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48400" y="4495800"/>
            <a:ext cx="1752600" cy="523220"/>
          </a:xfrm>
          <a:prstGeom prst="rect">
            <a:avLst/>
          </a:prstGeom>
          <a:noFill/>
        </p:spPr>
        <p:txBody>
          <a:bodyPr wrap="square" rtlCol="0">
            <a:spAutoFit/>
          </a:bodyPr>
          <a:lstStyle/>
          <a:p>
            <a:r>
              <a:rPr lang="en-US" sz="2800" dirty="0" smtClean="0"/>
              <a:t>Address</a:t>
            </a:r>
            <a:endParaRPr lang="en-US" sz="2800" dirty="0"/>
          </a:p>
        </p:txBody>
      </p:sp>
      <p:cxnSp>
        <p:nvCxnSpPr>
          <p:cNvPr id="9" name="Straight Arrow Connector 8"/>
          <p:cNvCxnSpPr>
            <a:stCxn id="8" idx="1"/>
          </p:cNvCxnSpPr>
          <p:nvPr/>
        </p:nvCxnSpPr>
        <p:spPr>
          <a:xfrm flipH="1">
            <a:off x="2286000" y="4757410"/>
            <a:ext cx="39624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2438400"/>
            <a:ext cx="3886200" cy="523220"/>
          </a:xfrm>
          <a:prstGeom prst="rect">
            <a:avLst/>
          </a:prstGeom>
          <a:noFill/>
        </p:spPr>
        <p:txBody>
          <a:bodyPr wrap="square" rtlCol="0">
            <a:spAutoFit/>
          </a:bodyPr>
          <a:lstStyle/>
          <a:p>
            <a:r>
              <a:rPr lang="en-US" sz="2800" dirty="0" smtClean="0"/>
              <a:t>Social Security Number</a:t>
            </a:r>
            <a:endParaRPr lang="en-US" sz="2800" dirty="0"/>
          </a:p>
        </p:txBody>
      </p:sp>
      <p:cxnSp>
        <p:nvCxnSpPr>
          <p:cNvPr id="11" name="Straight Arrow Connector 10"/>
          <p:cNvCxnSpPr>
            <a:stCxn id="10" idx="1"/>
          </p:cNvCxnSpPr>
          <p:nvPr/>
        </p:nvCxnSpPr>
        <p:spPr>
          <a:xfrm flipH="1">
            <a:off x="762000" y="2700010"/>
            <a:ext cx="4419600" cy="2514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9757382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7320"/>
            <a:ext cx="4407103" cy="34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Develop a Plan</a:t>
            </a:r>
            <a:endParaRPr lang="en-US" dirty="0"/>
          </a:p>
        </p:txBody>
      </p:sp>
      <p:sp>
        <p:nvSpPr>
          <p:cNvPr id="8" name="TextBox 7"/>
          <p:cNvSpPr txBox="1"/>
          <p:nvPr/>
        </p:nvSpPr>
        <p:spPr>
          <a:xfrm>
            <a:off x="6400800" y="1981200"/>
            <a:ext cx="2438400" cy="523220"/>
          </a:xfrm>
          <a:prstGeom prst="rect">
            <a:avLst/>
          </a:prstGeom>
          <a:noFill/>
        </p:spPr>
        <p:txBody>
          <a:bodyPr wrap="square" rtlCol="0">
            <a:spAutoFit/>
          </a:bodyPr>
          <a:lstStyle/>
          <a:p>
            <a:r>
              <a:rPr lang="en-US" sz="2800" dirty="0" smtClean="0"/>
              <a:t>“Declarations”</a:t>
            </a:r>
            <a:endParaRPr lang="en-US" sz="2800" dirty="0"/>
          </a:p>
        </p:txBody>
      </p:sp>
      <p:cxnSp>
        <p:nvCxnSpPr>
          <p:cNvPr id="9" name="Straight Arrow Connector 8"/>
          <p:cNvCxnSpPr>
            <a:stCxn id="8" idx="1"/>
          </p:cNvCxnSpPr>
          <p:nvPr/>
        </p:nvCxnSpPr>
        <p:spPr>
          <a:xfrm flipH="1" flipV="1">
            <a:off x="3886200" y="1905000"/>
            <a:ext cx="2514600" cy="3378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0" y="3048000"/>
            <a:ext cx="2438400" cy="954107"/>
          </a:xfrm>
          <a:prstGeom prst="rect">
            <a:avLst/>
          </a:prstGeom>
          <a:noFill/>
        </p:spPr>
        <p:txBody>
          <a:bodyPr wrap="square" rtlCol="0">
            <a:spAutoFit/>
          </a:bodyPr>
          <a:lstStyle/>
          <a:p>
            <a:r>
              <a:rPr lang="en-US" sz="2800" dirty="0" smtClean="0"/>
              <a:t>“Are you a U.S. Citizen”</a:t>
            </a:r>
            <a:endParaRPr lang="en-US" sz="2800" dirty="0"/>
          </a:p>
        </p:txBody>
      </p:sp>
      <p:cxnSp>
        <p:nvCxnSpPr>
          <p:cNvPr id="11" name="Straight Arrow Connector 10"/>
          <p:cNvCxnSpPr>
            <a:stCxn id="10" idx="1"/>
          </p:cNvCxnSpPr>
          <p:nvPr/>
        </p:nvCxnSpPr>
        <p:spPr>
          <a:xfrm flipH="1" flipV="1">
            <a:off x="3962400" y="2971800"/>
            <a:ext cx="2514600" cy="5532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4151293"/>
            <a:ext cx="2438400" cy="1384995"/>
          </a:xfrm>
          <a:prstGeom prst="rect">
            <a:avLst/>
          </a:prstGeom>
          <a:noFill/>
        </p:spPr>
        <p:txBody>
          <a:bodyPr wrap="square" rtlCol="0">
            <a:spAutoFit/>
          </a:bodyPr>
          <a:lstStyle/>
          <a:p>
            <a:r>
              <a:rPr lang="en-US" sz="2800" dirty="0" smtClean="0"/>
              <a:t>Signed under penalty of 18 U.S.C. § 1001</a:t>
            </a:r>
            <a:endParaRPr lang="en-US" sz="2800" dirty="0"/>
          </a:p>
        </p:txBody>
      </p:sp>
      <p:cxnSp>
        <p:nvCxnSpPr>
          <p:cNvPr id="13" name="Straight Arrow Connector 12"/>
          <p:cNvCxnSpPr/>
          <p:nvPr/>
        </p:nvCxnSpPr>
        <p:spPr>
          <a:xfrm flipH="1" flipV="1">
            <a:off x="3581400" y="4151293"/>
            <a:ext cx="2209800" cy="6924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6458635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Origination Procedures</a:t>
            </a:r>
          </a:p>
          <a:p>
            <a:pPr lvl="1"/>
            <a:r>
              <a:rPr lang="en-US" dirty="0" smtClean="0"/>
              <a:t>Is other documentation suitable?</a:t>
            </a:r>
          </a:p>
          <a:p>
            <a:pPr lvl="2"/>
            <a:r>
              <a:rPr lang="en-US" dirty="0" smtClean="0"/>
              <a:t>Uniform Residential Loan Application</a:t>
            </a:r>
          </a:p>
          <a:p>
            <a:pPr lvl="3"/>
            <a:r>
              <a:rPr lang="en-US" dirty="0" smtClean="0"/>
              <a:t>Close, but not a good substitute.</a:t>
            </a:r>
          </a:p>
          <a:p>
            <a:pPr lvl="1"/>
            <a:endParaRPr lang="en-US" dirty="0" smtClean="0"/>
          </a:p>
          <a:p>
            <a:pPr lvl="1"/>
            <a:endParaRPr lang="en-US"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581400"/>
            <a:ext cx="2491581" cy="25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1399391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Origination Procedures</a:t>
            </a:r>
          </a:p>
          <a:p>
            <a:pPr lvl="1"/>
            <a:r>
              <a:rPr lang="en-US" dirty="0" smtClean="0"/>
              <a:t>Is other documentation suitable?</a:t>
            </a:r>
          </a:p>
          <a:p>
            <a:pPr lvl="2"/>
            <a:r>
              <a:rPr lang="en-US" dirty="0" smtClean="0"/>
              <a:t>FIRPTA Specific Documentation</a:t>
            </a:r>
          </a:p>
          <a:p>
            <a:pPr lvl="3"/>
            <a:r>
              <a:rPr lang="en-US" dirty="0" smtClean="0"/>
              <a:t>Certification of Non Foreign Status</a:t>
            </a:r>
          </a:p>
          <a:p>
            <a:pPr marL="457200" lvl="1" indent="0">
              <a:buNone/>
            </a:pPr>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05200"/>
            <a:ext cx="2819400" cy="312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687272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Origination Procedures</a:t>
            </a:r>
          </a:p>
          <a:p>
            <a:pPr lvl="1"/>
            <a:r>
              <a:rPr lang="en-US" dirty="0" smtClean="0"/>
              <a:t>Is other documentation suitable?</a:t>
            </a:r>
          </a:p>
          <a:p>
            <a:pPr lvl="2"/>
            <a:r>
              <a:rPr lang="en-US" dirty="0" smtClean="0"/>
              <a:t>FIRPTA Specific Documentation</a:t>
            </a:r>
          </a:p>
          <a:p>
            <a:pPr lvl="3"/>
            <a:r>
              <a:rPr lang="en-US" dirty="0" smtClean="0"/>
              <a:t>Certification of Non-Foreign Status</a:t>
            </a:r>
          </a:p>
          <a:p>
            <a:pPr lvl="4"/>
            <a:r>
              <a:rPr lang="en-US" dirty="0" smtClean="0"/>
              <a:t>Reference Section 1445 of the Internal Revenue Code</a:t>
            </a:r>
          </a:p>
          <a:p>
            <a:pPr lvl="4"/>
            <a:r>
              <a:rPr lang="en-US" dirty="0" smtClean="0"/>
              <a:t>Not a non-resident alien</a:t>
            </a:r>
          </a:p>
          <a:p>
            <a:pPr lvl="4"/>
            <a:r>
              <a:rPr lang="en-US" dirty="0" smtClean="0"/>
              <a:t>Address</a:t>
            </a:r>
          </a:p>
          <a:p>
            <a:pPr lvl="4"/>
            <a:r>
              <a:rPr lang="en-US" dirty="0" smtClean="0"/>
              <a:t>Taxpayer I.D. Number</a:t>
            </a:r>
          </a:p>
          <a:p>
            <a:pPr lvl="4"/>
            <a:r>
              <a:rPr lang="en-US" dirty="0" smtClean="0"/>
              <a:t>Signed under penalty of perjury</a:t>
            </a:r>
          </a:p>
          <a:p>
            <a:pPr marL="457200" lvl="1"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7632569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Loan Servicing Procedures</a:t>
            </a:r>
            <a:endParaRPr lang="en-US" dirty="0"/>
          </a:p>
          <a:p>
            <a:pPr lvl="1"/>
            <a:r>
              <a:rPr lang="en-US" dirty="0" smtClean="0"/>
              <a:t>Request new W-9 or FIRPTA Certification</a:t>
            </a:r>
            <a:br>
              <a:rPr lang="en-US" dirty="0" smtClean="0"/>
            </a:br>
            <a:r>
              <a:rPr lang="en-US" dirty="0" smtClean="0"/>
              <a:t>at regular intervals</a:t>
            </a:r>
          </a:p>
          <a:p>
            <a:pPr lvl="1"/>
            <a:r>
              <a:rPr lang="en-US" dirty="0" smtClean="0"/>
              <a:t>Confirm existence of W-9/FIRPTA Certification when loan sold or transferred</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029024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sz="4000" b="1" dirty="0" smtClean="0">
                <a:solidFill>
                  <a:schemeClr val="tx1"/>
                </a:solidFill>
              </a:rPr>
              <a:t>Collections and </a:t>
            </a:r>
            <a:r>
              <a:rPr lang="en-US" altLang="en-US" sz="4000" b="1" dirty="0">
                <a:solidFill>
                  <a:schemeClr val="tx1"/>
                </a:solidFill>
              </a:rPr>
              <a:t>Service Members</a:t>
            </a:r>
          </a:p>
        </p:txBody>
      </p:sp>
      <p:sp>
        <p:nvSpPr>
          <p:cNvPr id="11267" name="Rectangle 3"/>
          <p:cNvSpPr>
            <a:spLocks noGrp="1" noChangeArrowheads="1"/>
          </p:cNvSpPr>
          <p:nvPr>
            <p:ph idx="1"/>
          </p:nvPr>
        </p:nvSpPr>
        <p:spPr>
          <a:xfrm>
            <a:off x="381000" y="1493837"/>
            <a:ext cx="5334000" cy="4906963"/>
          </a:xfrm>
        </p:spPr>
        <p:txBody>
          <a:bodyPr>
            <a:normAutofit fontScale="92500" lnSpcReduction="20000"/>
          </a:bodyPr>
          <a:lstStyle/>
          <a:p>
            <a:r>
              <a:rPr lang="en-US" altLang="en-US" dirty="0"/>
              <a:t>Service Members’ Civil Relief Act</a:t>
            </a:r>
          </a:p>
          <a:p>
            <a:r>
              <a:rPr lang="en-US" altLang="en-US" dirty="0"/>
              <a:t>Restricts entry of default judgment being entered against active duty </a:t>
            </a:r>
            <a:r>
              <a:rPr lang="en-US" altLang="en-US" dirty="0" err="1" smtClean="0"/>
              <a:t>servicemember</a:t>
            </a:r>
            <a:endParaRPr lang="en-US" altLang="en-US" dirty="0" smtClean="0"/>
          </a:p>
          <a:p>
            <a:r>
              <a:rPr lang="en-US" altLang="en-US" dirty="0" smtClean="0"/>
              <a:t>6% interest cap on pre-active duty loans</a:t>
            </a:r>
          </a:p>
          <a:p>
            <a:r>
              <a:rPr lang="en-US" altLang="en-US" dirty="0" smtClean="0"/>
              <a:t>No repossession w/o Court order</a:t>
            </a:r>
          </a:p>
          <a:p>
            <a:r>
              <a:rPr lang="en-US" altLang="en-US" dirty="0" smtClean="0"/>
              <a:t>Letters of Indebtedness</a:t>
            </a:r>
          </a:p>
          <a:p>
            <a:pPr marL="0" indent="0">
              <a:buNone/>
            </a:pPr>
            <a:endParaRPr lang="en-US" altLang="en-US" dirty="0"/>
          </a:p>
          <a:p>
            <a:pPr marL="0" indent="0">
              <a:buNone/>
            </a:pPr>
            <a:endParaRPr lang="en-US" altLang="en-US" dirty="0"/>
          </a:p>
        </p:txBody>
      </p:sp>
      <p:pic>
        <p:nvPicPr>
          <p:cNvPr id="11268" name="Picture 4" descr="Soldier Foreclo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2794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9360074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Evaluate Pre-Foreclosure Procedures</a:t>
            </a:r>
            <a:endParaRPr lang="en-US" dirty="0"/>
          </a:p>
          <a:p>
            <a:pPr lvl="1"/>
            <a:r>
              <a:rPr lang="en-US" dirty="0" smtClean="0"/>
              <a:t>Confirm existence of FIRPTA Certification or W-9 before filing suit</a:t>
            </a:r>
          </a:p>
          <a:p>
            <a:pPr lvl="1"/>
            <a:r>
              <a:rPr lang="en-US" dirty="0" smtClean="0"/>
              <a:t>If no certification or form can be located, evaluate options</a:t>
            </a:r>
          </a:p>
          <a:p>
            <a:pPr lvl="2"/>
            <a:r>
              <a:rPr lang="en-US" dirty="0" smtClean="0"/>
              <a:t>Accept that % of foreclosure proceeds will be withheld</a:t>
            </a:r>
          </a:p>
          <a:p>
            <a:pPr lvl="2"/>
            <a:r>
              <a:rPr lang="en-US" dirty="0" smtClean="0"/>
              <a:t>Anticipate and develop credit bid strategy</a:t>
            </a:r>
          </a:p>
          <a:p>
            <a:pPr lvl="2"/>
            <a:r>
              <a:rPr lang="en-US" dirty="0" smtClean="0"/>
              <a:t>Anticipate use of “alternative amount”(FIRPTA) and “insufficient proceeds” (HARPTA) exceptions</a:t>
            </a:r>
          </a:p>
          <a:p>
            <a:pPr lvl="3"/>
            <a:r>
              <a:rPr lang="en-US" dirty="0" smtClean="0"/>
              <a:t>Modify conditions of sale.</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4349528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Foreclosure Proceedings</a:t>
            </a:r>
          </a:p>
          <a:p>
            <a:pPr lvl="1"/>
            <a:r>
              <a:rPr lang="en-US" dirty="0" smtClean="0"/>
              <a:t>Revise pleadings:</a:t>
            </a:r>
          </a:p>
          <a:p>
            <a:pPr lvl="2"/>
            <a:r>
              <a:rPr lang="en-US" dirty="0"/>
              <a:t>R</a:t>
            </a:r>
            <a:r>
              <a:rPr lang="en-US" dirty="0" smtClean="0"/>
              <a:t>equest express authority to provide highest bidder with Defendants’ form W-9.</a:t>
            </a:r>
          </a:p>
          <a:p>
            <a:pPr lvl="2"/>
            <a:r>
              <a:rPr lang="en-US" dirty="0" smtClean="0"/>
              <a:t>Make acceptance of the W-9 a condition of the sale.</a:t>
            </a:r>
          </a:p>
          <a:p>
            <a:pPr lvl="1"/>
            <a:endParaRPr lang="en-US" dirty="0" smtClean="0"/>
          </a:p>
          <a:p>
            <a:pPr lvl="1"/>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6556246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normAutofit/>
          </a:bodyPr>
          <a:lstStyle/>
          <a:p>
            <a:r>
              <a:rPr lang="en-US" dirty="0" smtClean="0"/>
              <a:t>Foreclosure Proceedings</a:t>
            </a:r>
          </a:p>
          <a:p>
            <a:pPr lvl="1"/>
            <a:r>
              <a:rPr lang="en-US" dirty="0" smtClean="0"/>
              <a:t>Revise pleadings:</a:t>
            </a:r>
          </a:p>
          <a:p>
            <a:pPr lvl="2"/>
            <a:r>
              <a:rPr lang="en-US" dirty="0" smtClean="0"/>
              <a:t>If proceeds are less than the amounts owed have Court make an express finding that</a:t>
            </a:r>
          </a:p>
          <a:p>
            <a:pPr lvl="3"/>
            <a:r>
              <a:rPr lang="en-US" dirty="0" smtClean="0"/>
              <a:t> the alternative amount under </a:t>
            </a:r>
            <a:r>
              <a:rPr lang="en-US" dirty="0" err="1" smtClean="0"/>
              <a:t>Tres</a:t>
            </a:r>
            <a:r>
              <a:rPr lang="en-US" dirty="0" smtClean="0"/>
              <a:t>. Reg. </a:t>
            </a:r>
            <a:r>
              <a:rPr lang="en-US" dirty="0"/>
              <a:t>§1.1445-2(d)(3)(i)(A) shall be deemed to be zero</a:t>
            </a:r>
            <a:r>
              <a:rPr lang="en-US" dirty="0" smtClean="0"/>
              <a:t>.</a:t>
            </a:r>
          </a:p>
          <a:p>
            <a:pPr lvl="3"/>
            <a:r>
              <a:rPr lang="en-US" dirty="0"/>
              <a:t>t</a:t>
            </a:r>
            <a:r>
              <a:rPr lang="en-US" dirty="0" smtClean="0"/>
              <a:t>here are insufficient proceeds to pay the withholding under HRS § 235-68(b) after payment of all costs, including selling expenses and the amount of any mortgage or lien secured by the property.</a:t>
            </a:r>
          </a:p>
          <a:p>
            <a:pPr lvl="4"/>
            <a:r>
              <a:rPr lang="en-US" dirty="0" smtClean="0"/>
              <a:t>Authorize and direct Commissioner to complete </a:t>
            </a:r>
            <a:br>
              <a:rPr lang="en-US" dirty="0" smtClean="0"/>
            </a:br>
            <a:r>
              <a:rPr lang="en-US" dirty="0" smtClean="0"/>
              <a:t>Form N-288B</a:t>
            </a:r>
          </a:p>
          <a:p>
            <a:pPr lvl="1"/>
            <a:endParaRPr lang="en-US" dirty="0" smtClean="0"/>
          </a:p>
          <a:p>
            <a:pPr lvl="1"/>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5761852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Foreclosure Proceedings</a:t>
            </a:r>
          </a:p>
          <a:p>
            <a:pPr lvl="1"/>
            <a:r>
              <a:rPr lang="en-US" dirty="0" smtClean="0"/>
              <a:t>Revise pleadings:</a:t>
            </a:r>
          </a:p>
          <a:p>
            <a:pPr lvl="2"/>
            <a:r>
              <a:rPr lang="en-US" dirty="0" smtClean="0"/>
              <a:t>Notice of </a:t>
            </a:r>
            <a:r>
              <a:rPr lang="en-US" dirty="0"/>
              <a:t>s</a:t>
            </a:r>
            <a:r>
              <a:rPr lang="en-US" dirty="0" smtClean="0"/>
              <a:t>ale should clearly state any conditions pertaining to FIRPTA/HARPTA withholding</a:t>
            </a:r>
          </a:p>
          <a:p>
            <a:pPr lvl="3"/>
            <a:r>
              <a:rPr lang="en-US" dirty="0" smtClean="0"/>
              <a:t>If conditions are too onerous, you may reduce the pool of potential buyers.</a:t>
            </a:r>
          </a:p>
          <a:p>
            <a:pPr lvl="1"/>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39509855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Foreclosure Proceedings</a:t>
            </a:r>
          </a:p>
          <a:p>
            <a:pPr lvl="1"/>
            <a:r>
              <a:rPr lang="en-US" dirty="0" smtClean="0"/>
              <a:t>Additional documentation requirements</a:t>
            </a:r>
          </a:p>
          <a:p>
            <a:pPr lvl="2"/>
            <a:r>
              <a:rPr lang="en-US" dirty="0" smtClean="0"/>
              <a:t>HARPTA</a:t>
            </a:r>
          </a:p>
          <a:p>
            <a:pPr lvl="3"/>
            <a:r>
              <a:rPr lang="en-US" dirty="0" smtClean="0"/>
              <a:t>Commissioner executes Form N-288B.</a:t>
            </a:r>
          </a:p>
          <a:p>
            <a:pPr lvl="3"/>
            <a:r>
              <a:rPr lang="en-US" dirty="0"/>
              <a:t>M</a:t>
            </a:r>
            <a:r>
              <a:rPr lang="en-US" dirty="0" smtClean="0"/>
              <a:t>ust submit Form N-288B to, and obtain approval from, State Department of Taxation at least 10 days prior to closing.</a:t>
            </a:r>
          </a:p>
          <a:p>
            <a:pPr marL="457200" lvl="1" indent="0">
              <a:buNone/>
            </a:pPr>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190348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normAutofit/>
          </a:bodyPr>
          <a:lstStyle/>
          <a:p>
            <a:r>
              <a:rPr lang="en-US" dirty="0" smtClean="0"/>
              <a:t>Foreclosure Proceedings</a:t>
            </a:r>
          </a:p>
          <a:p>
            <a:pPr lvl="1"/>
            <a:r>
              <a:rPr lang="en-US" dirty="0" smtClean="0"/>
              <a:t>Additional documentation requirements</a:t>
            </a:r>
          </a:p>
          <a:p>
            <a:pPr lvl="2"/>
            <a:r>
              <a:rPr lang="en-US" dirty="0" smtClean="0"/>
              <a:t>FIRPTA</a:t>
            </a:r>
          </a:p>
          <a:p>
            <a:pPr lvl="3"/>
            <a:r>
              <a:rPr lang="en-US" dirty="0" smtClean="0"/>
              <a:t>On the day of purchase, </a:t>
            </a:r>
            <a:r>
              <a:rPr lang="en-US" u="sng" dirty="0" smtClean="0"/>
              <a:t>buyer</a:t>
            </a:r>
            <a:r>
              <a:rPr lang="en-US" dirty="0" smtClean="0"/>
              <a:t> must notify Court that buyer is using the special rules applicable to foreclosures.</a:t>
            </a:r>
          </a:p>
          <a:p>
            <a:pPr lvl="3"/>
            <a:r>
              <a:rPr lang="en-US" dirty="0" smtClean="0"/>
              <a:t>Provide other details about sale.</a:t>
            </a:r>
            <a:endParaRPr lang="en-US" dirty="0"/>
          </a:p>
          <a:p>
            <a:pPr lvl="3"/>
            <a:r>
              <a:rPr lang="en-US" dirty="0"/>
              <a:t>Treas. Reg. § 1.1445-2(d)(3)(ii)</a:t>
            </a:r>
          </a:p>
          <a:p>
            <a:pPr lvl="3"/>
            <a:endParaRPr lang="en-US" dirty="0" smtClean="0"/>
          </a:p>
          <a:p>
            <a:pPr lvl="4"/>
            <a:endParaRPr lang="en-US" dirty="0" smtClean="0"/>
          </a:p>
          <a:p>
            <a:pPr lvl="1"/>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8904935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Plan</a:t>
            </a:r>
            <a:endParaRPr lang="en-US" dirty="0"/>
          </a:p>
        </p:txBody>
      </p:sp>
      <p:sp>
        <p:nvSpPr>
          <p:cNvPr id="3" name="Content Placeholder 2"/>
          <p:cNvSpPr>
            <a:spLocks noGrp="1"/>
          </p:cNvSpPr>
          <p:nvPr>
            <p:ph idx="1"/>
          </p:nvPr>
        </p:nvSpPr>
        <p:spPr/>
        <p:txBody>
          <a:bodyPr>
            <a:normAutofit/>
          </a:bodyPr>
          <a:lstStyle/>
          <a:p>
            <a:r>
              <a:rPr lang="en-US" dirty="0" smtClean="0"/>
              <a:t>Foreclosure Proceedings</a:t>
            </a:r>
          </a:p>
          <a:p>
            <a:pPr lvl="1"/>
            <a:r>
              <a:rPr lang="en-US" dirty="0" smtClean="0"/>
              <a:t>Additional documentation requirements</a:t>
            </a:r>
          </a:p>
          <a:p>
            <a:pPr lvl="2"/>
            <a:r>
              <a:rPr lang="en-US" dirty="0" smtClean="0"/>
              <a:t>FIRPTA</a:t>
            </a:r>
          </a:p>
          <a:p>
            <a:pPr lvl="3"/>
            <a:r>
              <a:rPr lang="en-US" dirty="0" smtClean="0"/>
              <a:t>20 Days after the Order Granting the Motion to Confirm Sale, </a:t>
            </a:r>
            <a:r>
              <a:rPr lang="en-US" u="sng" dirty="0" smtClean="0"/>
              <a:t>buyer</a:t>
            </a:r>
            <a:r>
              <a:rPr lang="en-US" dirty="0" smtClean="0"/>
              <a:t> must provide a “Notice </a:t>
            </a:r>
            <a:r>
              <a:rPr lang="en-US" dirty="0"/>
              <a:t>of Foreclosure</a:t>
            </a:r>
            <a:r>
              <a:rPr lang="en-US" dirty="0" smtClean="0"/>
              <a:t>” to the IRS.</a:t>
            </a:r>
          </a:p>
          <a:p>
            <a:pPr lvl="3"/>
            <a:r>
              <a:rPr lang="en-US" dirty="0" smtClean="0"/>
              <a:t>Provide information about parties and sale.</a:t>
            </a:r>
          </a:p>
          <a:p>
            <a:pPr lvl="3"/>
            <a:r>
              <a:rPr lang="en-US" dirty="0"/>
              <a:t>Treas. Reg. § 1.1445-2(d)(3)(iii)</a:t>
            </a:r>
          </a:p>
          <a:p>
            <a:pPr marL="1371600" lvl="3" indent="0">
              <a:buNone/>
            </a:pPr>
            <a:endParaRPr lang="en-US" dirty="0"/>
          </a:p>
          <a:p>
            <a:pPr lvl="3"/>
            <a:endParaRPr lang="en-US" dirty="0" smtClean="0"/>
          </a:p>
          <a:p>
            <a:pPr lvl="4"/>
            <a:endParaRPr lang="en-US" dirty="0" smtClean="0"/>
          </a:p>
          <a:p>
            <a:pPr lvl="1"/>
            <a:endParaRPr lang="en-US" dirty="0" smtClean="0"/>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29175653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espei.com/wp-content/uploads/2013/05/equipmentprotectio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4568951" cy="4568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4431012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Neither the speaker nor Ashford &amp; Wriston is rendering any legal opinions in this presentation (including any written material).  This presentation is provided for general information only.  The reader should consult an attorney before applying the information to a specific situation.</a:t>
            </a:r>
          </a:p>
          <a:p>
            <a:endParaRPr lang="en-US" dirty="0"/>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142901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Common Arguments</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dirty="0" smtClean="0"/>
              <a:t>It wasn’t my debt</a:t>
            </a:r>
          </a:p>
          <a:p>
            <a:r>
              <a:rPr lang="en-US" dirty="0" smtClean="0"/>
              <a:t>Identity theft</a:t>
            </a:r>
          </a:p>
          <a:p>
            <a:r>
              <a:rPr lang="en-US" dirty="0" smtClean="0"/>
              <a:t>I’ll pay you next week</a:t>
            </a:r>
          </a:p>
          <a:p>
            <a:r>
              <a:rPr lang="en-US" dirty="0" smtClean="0"/>
              <a:t>I’m going to file bankruptcy</a:t>
            </a:r>
          </a:p>
          <a:p>
            <a:r>
              <a:rPr lang="en-US" dirty="0" smtClean="0"/>
              <a:t>Fraud</a:t>
            </a:r>
          </a:p>
          <a:p>
            <a:r>
              <a:rPr lang="en-US" dirty="0" smtClean="0"/>
              <a:t>Loan was charged off</a:t>
            </a:r>
          </a:p>
          <a:p>
            <a:r>
              <a:rPr lang="en-US" dirty="0" smtClean="0"/>
              <a:t>Sovereignty arguments</a:t>
            </a:r>
          </a:p>
        </p:txBody>
      </p:sp>
      <p:pic>
        <p:nvPicPr>
          <p:cNvPr id="4" name="Picture 3"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1950720" cy="449580"/>
          </a:xfrm>
          <a:prstGeom prst="rect">
            <a:avLst/>
          </a:prstGeom>
          <a:noFill/>
          <a:ln>
            <a:noFill/>
          </a:ln>
        </p:spPr>
      </p:pic>
    </p:spTree>
    <p:extLst>
      <p:ext uri="{BB962C8B-B14F-4D97-AF65-F5344CB8AC3E}">
        <p14:creationId xmlns:p14="http://schemas.microsoft.com/office/powerpoint/2010/main" val="582807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3267</Words>
  <Application>Microsoft Office PowerPoint</Application>
  <PresentationFormat>On-screen Show (4:3)</PresentationFormat>
  <Paragraphs>693</Paragraphs>
  <Slides>88</Slides>
  <Notes>61</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Collection and Foreclosure Update</vt:lpstr>
      <vt:lpstr>Collections 101</vt:lpstr>
      <vt:lpstr>Decision #1 – Should I Refer the Collection Matter Out?</vt:lpstr>
      <vt:lpstr>Collections Lawsuit Process</vt:lpstr>
      <vt:lpstr>Collections Lawsuit Process (Con’t)</vt:lpstr>
      <vt:lpstr>PowerPoint Presentation</vt:lpstr>
      <vt:lpstr>Decision #3 – How Do I Collect on the Judgment</vt:lpstr>
      <vt:lpstr>Collections and Service Members</vt:lpstr>
      <vt:lpstr>Common Arguments</vt:lpstr>
      <vt:lpstr>Questions</vt:lpstr>
      <vt:lpstr>Foreclosure 101</vt:lpstr>
      <vt:lpstr>Foreclosures Wipe Out Junior Liens</vt:lpstr>
      <vt:lpstr>Foreclosures Wipe Out Junior Liens</vt:lpstr>
      <vt:lpstr>Judicial Foreclosure Cases Filed  All Circuits, 2010-2014</vt:lpstr>
      <vt:lpstr>Foreclosure</vt:lpstr>
      <vt:lpstr>Non-Judicial Foreclosures</vt:lpstr>
      <vt:lpstr>Judicial Process Power of the Court</vt:lpstr>
      <vt:lpstr>Why Go Judicial Foreclosure</vt:lpstr>
      <vt:lpstr>Judicial Foreclosure</vt:lpstr>
      <vt:lpstr>Judicial/Non-judicial Basic Differences</vt:lpstr>
      <vt:lpstr>2011-Legislature Changes the Game</vt:lpstr>
      <vt:lpstr>Act 48</vt:lpstr>
      <vt:lpstr>Act 48</vt:lpstr>
      <vt:lpstr>Act 182</vt:lpstr>
      <vt:lpstr>Act 182 Nonjudicial Foreclosure</vt:lpstr>
      <vt:lpstr>Act 182 Nonjudicial Foreclosure (con’t)</vt:lpstr>
      <vt:lpstr>Act 182 Judicial Foreclosure</vt:lpstr>
      <vt:lpstr>Options of Borrower</vt:lpstr>
      <vt:lpstr>  </vt:lpstr>
      <vt:lpstr>Jesinoski v. Countrywide Home Loans</vt:lpstr>
      <vt:lpstr>Is Borrower’s Rescission Suit Timely?</vt:lpstr>
      <vt:lpstr>Rescission Generally</vt:lpstr>
      <vt:lpstr>Possible Results</vt:lpstr>
      <vt:lpstr> </vt:lpstr>
      <vt:lpstr>Understanding Buyer’s FIRPTA Withholding Obligation</vt:lpstr>
      <vt:lpstr>Practical Case Management - Evaluating and Defining The Risk</vt:lpstr>
      <vt:lpstr>FIRPTA Expressly Applies</vt:lpstr>
      <vt:lpstr>HARPTA Expressly Applies</vt:lpstr>
      <vt:lpstr>HARPTA/FIRPTA Withholding Obligations</vt:lpstr>
      <vt:lpstr>Exemptions from FIRPTA Withholding</vt:lpstr>
      <vt:lpstr>Understanding Buyer’s HARPTA Withholding Obligation</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Analysis of FIRPTA Withholding Rules in Foreclosure Sales</vt:lpstr>
      <vt:lpstr>FIRPTA Alternative Amount</vt:lpstr>
      <vt:lpstr>Alternative Amount Notice Requirements - IRS</vt:lpstr>
      <vt:lpstr>Alternative Amount Notice Requirements - IRS</vt:lpstr>
      <vt:lpstr>Alternative Amount Notice Requirements - Court</vt:lpstr>
      <vt:lpstr>Alternative Amount Special Rule for Lenders</vt:lpstr>
      <vt:lpstr>Analysis of HARPTA Withholding Rules in Foreclosure Sales</vt:lpstr>
      <vt:lpstr>Analysis of HARPTA Withholding Rules in Foreclosure Sales</vt:lpstr>
      <vt:lpstr>Analysis of HARPTA Withholding Rules in Foreclosure Sales</vt:lpstr>
      <vt:lpstr>Analysis of HARPTA Withholding Rules in Foreclosure Sales</vt:lpstr>
      <vt:lpstr>Analysis of HARPTA Withholding Rules in Foreclosure Sales</vt:lpstr>
      <vt:lpstr>Analysis of HARPTA Withholding Rules in Foreclosure Sales</vt:lpstr>
      <vt:lpstr>HARPTA Exemption</vt:lpstr>
      <vt:lpstr>Evaluating and Defining The Risk - The Challenge</vt:lpstr>
      <vt:lpstr>Evaluating and Defining the Risk</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Develop a Plan</vt:lpstr>
      <vt:lpstr>Questions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and Foreclosure Update</dc:title>
  <dc:creator>Michael R. Vieira</dc:creator>
  <cp:lastModifiedBy>Michael R. Vieira</cp:lastModifiedBy>
  <cp:revision>14</cp:revision>
  <dcterms:created xsi:type="dcterms:W3CDTF">2014-11-06T17:38:36Z</dcterms:created>
  <dcterms:modified xsi:type="dcterms:W3CDTF">2014-11-07T20:01:53Z</dcterms:modified>
</cp:coreProperties>
</file>